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8"/>
  </p:notesMasterIdLst>
  <p:handoutMasterIdLst>
    <p:handoutMasterId r:id="rId29"/>
  </p:handoutMasterIdLst>
  <p:sldIdLst>
    <p:sldId id="256" r:id="rId3"/>
    <p:sldId id="312" r:id="rId4"/>
    <p:sldId id="259" r:id="rId5"/>
    <p:sldId id="260" r:id="rId6"/>
    <p:sldId id="268" r:id="rId7"/>
    <p:sldId id="269" r:id="rId8"/>
    <p:sldId id="270" r:id="rId9"/>
    <p:sldId id="283" r:id="rId10"/>
    <p:sldId id="293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313" r:id="rId19"/>
    <p:sldId id="301" r:id="rId20"/>
    <p:sldId id="302" r:id="rId21"/>
    <p:sldId id="304" r:id="rId22"/>
    <p:sldId id="305" r:id="rId23"/>
    <p:sldId id="306" r:id="rId24"/>
    <p:sldId id="307" r:id="rId25"/>
    <p:sldId id="314" r:id="rId26"/>
    <p:sldId id="31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3BA1C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31"/>
    <p:restoredTop sz="94699"/>
  </p:normalViewPr>
  <p:slideViewPr>
    <p:cSldViewPr snapToGrid="0" snapToObjects="1">
      <p:cViewPr>
        <p:scale>
          <a:sx n="117" d="100"/>
          <a:sy n="117" d="100"/>
        </p:scale>
        <p:origin x="89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1C68BF-9359-2C49-A390-D9A9004DCB03}" type="datetimeFigureOut">
              <a:rPr lang="en-US" smtClean="0"/>
              <a:t>6/22/17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40121-24BE-7F44-9214-4DA1C3DC6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082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tiff>
</file>

<file path=ppt/media/image11.png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BA9CC-64BC-F447-81EB-7625A201036B}" type="datetimeFigureOut">
              <a:rPr lang="en-US" smtClean="0"/>
              <a:t>6/22/17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DAA25-CE76-EF4A-9A75-CD522E2C3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9416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208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265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1716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9" name="Rectangle 1031"/>
          <p:cNvSpPr>
            <a:spLocks noChangeArrowheads="1"/>
          </p:cNvSpPr>
          <p:nvPr/>
        </p:nvSpPr>
        <p:spPr bwMode="auto">
          <a:xfrm>
            <a:off x="8940800" y="838200"/>
            <a:ext cx="3251200" cy="601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9pPr>
          </a:lstStyle>
          <a:p>
            <a:pPr fontAlgn="base">
              <a:spcAft>
                <a:spcPct val="0"/>
              </a:spcAft>
            </a:pPr>
            <a:endParaRPr lang="x-none" altLang="x-none" sz="1400" b="1" dirty="0" smtClean="0">
              <a:solidFill>
                <a:srgbClr val="000000"/>
              </a:solidFill>
              <a:latin typeface="AvantGarde" charset="0"/>
            </a:endParaRPr>
          </a:p>
        </p:txBody>
      </p:sp>
      <p:sp>
        <p:nvSpPr>
          <p:cNvPr id="33800" name="Rectangle 103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0" y="0"/>
            <a:ext cx="9347200" cy="5638800"/>
          </a:xfrm>
          <a:solidFill>
            <a:schemeClr val="accent1"/>
          </a:solidFill>
        </p:spPr>
        <p:txBody>
          <a:bodyPr tIns="182880" bIns="182880"/>
          <a:lstStyle>
            <a:lvl1pPr marL="0" indent="0">
              <a:buFontTx/>
              <a:buNone/>
              <a:defRPr sz="1200" b="1">
                <a:latin typeface="Courier New" charset="0"/>
              </a:defRPr>
            </a:lvl1pPr>
          </a:lstStyle>
          <a:p>
            <a:pPr lvl="0"/>
            <a:r>
              <a:rPr lang="en-US" altLang="x-none" noProof="0" smtClean="0"/>
              <a:t>Click to edit Master subtitle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latin typeface="Calibri" charset="0"/>
                <a:ea typeface="Calibri" charset="0"/>
                <a:cs typeface="Calibri" charset="0"/>
              </a:defRPr>
            </a:lvl2pPr>
            <a:lvl3pPr>
              <a:defRPr>
                <a:latin typeface="Calibri" charset="0"/>
                <a:ea typeface="Calibri" charset="0"/>
                <a:cs typeface="Calibri" charset="0"/>
              </a:defRPr>
            </a:lvl3pPr>
            <a:lvl4pPr>
              <a:defRPr>
                <a:latin typeface="Calibri" charset="0"/>
                <a:ea typeface="Calibri" charset="0"/>
                <a:cs typeface="Calibri" charset="0"/>
              </a:defRPr>
            </a:lvl4pPr>
            <a:lvl5pPr>
              <a:defRPr>
                <a:latin typeface="Calibri" charset="0"/>
                <a:ea typeface="Calibri" charset="0"/>
                <a:cs typeface="Calibri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 b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0"/>
            <a:ext cx="508000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0"/>
            <a:ext cx="508000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609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6800" y="76200"/>
            <a:ext cx="2590800" cy="6400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76200"/>
            <a:ext cx="7569200" cy="6400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27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85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0065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311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614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999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804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08894-2EBE-5F49-9401-5E3A727EAA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26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76200"/>
            <a:ext cx="103632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 dirty="0"/>
              <a:t>Title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219200"/>
            <a:ext cx="103632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 dirty="0"/>
              <a:t>Second level</a:t>
            </a:r>
          </a:p>
          <a:p>
            <a:pPr lvl="2"/>
            <a:r>
              <a:rPr lang="en-US" altLang="x-none" dirty="0"/>
              <a:t>Third level</a:t>
            </a:r>
          </a:p>
          <a:p>
            <a:pPr lvl="3"/>
            <a:r>
              <a:rPr lang="en-US" altLang="x-none" dirty="0"/>
              <a:t>Fourth level</a:t>
            </a:r>
          </a:p>
          <a:p>
            <a:pPr lvl="4"/>
            <a:r>
              <a:rPr lang="en-US" altLang="x-none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9585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4400" b="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1pPr>
      <a:lvl2pPr algn="ctr" rtl="0" fontAlgn="base">
        <a:spcBef>
          <a:spcPct val="0"/>
        </a:spcBef>
        <a:spcAft>
          <a:spcPct val="0"/>
        </a:spcAft>
        <a:defRPr sz="2800" b="1">
          <a:solidFill>
            <a:srgbClr val="FF3300"/>
          </a:solidFill>
          <a:latin typeface="AvantGarde" charset="0"/>
        </a:defRPr>
      </a:lvl2pPr>
      <a:lvl3pPr algn="ctr" rtl="0" fontAlgn="base">
        <a:spcBef>
          <a:spcPct val="0"/>
        </a:spcBef>
        <a:spcAft>
          <a:spcPct val="0"/>
        </a:spcAft>
        <a:defRPr sz="2800" b="1">
          <a:solidFill>
            <a:srgbClr val="FF3300"/>
          </a:solidFill>
          <a:latin typeface="AvantGarde" charset="0"/>
        </a:defRPr>
      </a:lvl3pPr>
      <a:lvl4pPr algn="ctr" rtl="0" fontAlgn="base">
        <a:spcBef>
          <a:spcPct val="0"/>
        </a:spcBef>
        <a:spcAft>
          <a:spcPct val="0"/>
        </a:spcAft>
        <a:defRPr sz="2800" b="1">
          <a:solidFill>
            <a:srgbClr val="FF3300"/>
          </a:solidFill>
          <a:latin typeface="AvantGarde" charset="0"/>
        </a:defRPr>
      </a:lvl4pPr>
      <a:lvl5pPr algn="ctr" rtl="0" fontAlgn="base">
        <a:spcBef>
          <a:spcPct val="0"/>
        </a:spcBef>
        <a:spcAft>
          <a:spcPct val="0"/>
        </a:spcAft>
        <a:defRPr sz="2800" b="1">
          <a:solidFill>
            <a:srgbClr val="FF3300"/>
          </a:solidFill>
          <a:latin typeface="AvantGarde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800" b="1">
          <a:solidFill>
            <a:srgbClr val="FF3300"/>
          </a:solidFill>
          <a:latin typeface="AvantGarde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800" b="1">
          <a:solidFill>
            <a:srgbClr val="FF3300"/>
          </a:solidFill>
          <a:latin typeface="AvantGarde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800" b="1">
          <a:solidFill>
            <a:srgbClr val="FF3300"/>
          </a:solidFill>
          <a:latin typeface="AvantGarde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800" b="1">
          <a:solidFill>
            <a:srgbClr val="FF3300"/>
          </a:solidFill>
          <a:latin typeface="AvantGarde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80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20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Calibri" charset="0"/>
          <a:ea typeface="Calibri" charset="0"/>
          <a:cs typeface="Calibr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854219"/>
          </a:xfrm>
        </p:spPr>
        <p:txBody>
          <a:bodyPr>
            <a:normAutofit/>
          </a:bodyPr>
          <a:lstStyle/>
          <a:p>
            <a:r>
              <a:rPr lang="en-US" sz="4400" dirty="0" smtClean="0">
                <a:latin typeface="+mn-lt"/>
              </a:rPr>
              <a:t>CPE 150: Introduction to Programming</a:t>
            </a:r>
            <a:endParaRPr lang="en-US" sz="4400" dirty="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45673" y="2704370"/>
            <a:ext cx="86544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i="1" dirty="0"/>
              <a:t>Chapter </a:t>
            </a:r>
            <a:r>
              <a:rPr lang="en-US" sz="3600" i="1" dirty="0" smtClean="0"/>
              <a:t>1: </a:t>
            </a:r>
            <a:r>
              <a:rPr lang="en-US" sz="3600" i="1" dirty="0"/>
              <a:t>Introduction to Computers and C++ Programming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6440556"/>
            <a:ext cx="12192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b="1" dirty="0"/>
              <a:t>Copyright </a:t>
            </a:r>
            <a:r>
              <a:rPr lang="en-US" sz="900" b="1" dirty="0" smtClean="0"/>
              <a:t>notice</a:t>
            </a:r>
            <a:r>
              <a:rPr lang="en-US" sz="900" b="1"/>
              <a:t>: </a:t>
            </a:r>
            <a:r>
              <a:rPr lang="en-US" sz="900" i="1" smtClean="0"/>
              <a:t>1- care </a:t>
            </a:r>
            <a:r>
              <a:rPr lang="en-US" sz="900" i="1" dirty="0"/>
              <a:t>has been taken to use only those web images deemed by the instructor to be in the public domain. If you see a copyrighted image on any slide and are the copyright owner, please contact the instructor. It will be removed.</a:t>
            </a:r>
          </a:p>
        </p:txBody>
      </p:sp>
      <p:sp>
        <p:nvSpPr>
          <p:cNvPr id="7" name="Rectangle 6"/>
          <p:cNvSpPr/>
          <p:nvPr/>
        </p:nvSpPr>
        <p:spPr>
          <a:xfrm>
            <a:off x="1175658" y="6592956"/>
            <a:ext cx="1057158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i="1" dirty="0" smtClean="0"/>
              <a:t>2- These slides are inspired, based, and modified with permission from the authors of the C++ How to Program (4</a:t>
            </a:r>
            <a:r>
              <a:rPr lang="en-US" sz="900" i="1" baseline="30000" dirty="0" smtClean="0"/>
              <a:t>th</a:t>
            </a:r>
            <a:r>
              <a:rPr lang="en-US" sz="900" i="1" dirty="0" smtClean="0"/>
              <a:t> </a:t>
            </a:r>
            <a:r>
              <a:rPr lang="en-US" sz="900" i="1" dirty="0"/>
              <a:t>Edition) textbook </a:t>
            </a:r>
          </a:p>
        </p:txBody>
      </p:sp>
    </p:spTree>
    <p:extLst>
      <p:ext uri="{BB962C8B-B14F-4D97-AF65-F5344CB8AC3E}">
        <p14:creationId xmlns:p14="http://schemas.microsoft.com/office/powerpoint/2010/main" val="1083848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38400" y="1432874"/>
            <a:ext cx="7010400" cy="2895600"/>
          </a:xfrm>
        </p:spPr>
        <p:txBody>
          <a:bodyPr/>
          <a:lstStyle/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Fig. 1.2: fig01_02.cpp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2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A first program in C++.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3   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#include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&lt;iostream&gt;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4  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5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function main begins program execution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6   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int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main()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7  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{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8  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std::cout &lt;&lt; </a:t>
            </a:r>
            <a:r>
              <a:rPr lang="en-US" altLang="x-none">
                <a:solidFill>
                  <a:srgbClr val="0099FF"/>
                </a:solidFill>
                <a:ea typeface="Courier New" charset="0"/>
                <a:cs typeface="Courier New" charset="0"/>
              </a:rPr>
              <a:t>"Welcome to C++!\n"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;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9  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10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return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</a:t>
            </a:r>
            <a:r>
              <a:rPr lang="en-US" altLang="x-none">
                <a:solidFill>
                  <a:srgbClr val="0099FF"/>
                </a:solidFill>
                <a:ea typeface="Courier New" charset="0"/>
                <a:cs typeface="Courier New" charset="0"/>
              </a:rPr>
              <a:t>0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;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indicate that program ended successfully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11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12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}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end function main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endParaRPr lang="en-US" altLang="x-none"/>
          </a:p>
        </p:txBody>
      </p:sp>
      <p:sp>
        <p:nvSpPr>
          <p:cNvPr id="208900" name="Rectangle 4"/>
          <p:cNvSpPr>
            <a:spLocks noChangeArrowheads="1"/>
          </p:cNvSpPr>
          <p:nvPr/>
        </p:nvSpPr>
        <p:spPr bwMode="auto">
          <a:xfrm>
            <a:off x="2438400" y="4328474"/>
            <a:ext cx="7010400" cy="533400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tIns="182880" bIns="182880"/>
          <a:lstStyle/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en-US" altLang="x-none" sz="1200" b="1">
                <a:solidFill>
                  <a:srgbClr val="000000"/>
                </a:solidFill>
                <a:latin typeface="Courier New" charset="0"/>
                <a:ea typeface="Times New Roman" charset="0"/>
                <a:cs typeface="Times New Roman" charset="0"/>
              </a:rPr>
              <a:t>Welcome to C++! </a:t>
            </a:r>
          </a:p>
        </p:txBody>
      </p:sp>
      <p:grpSp>
        <p:nvGrpSpPr>
          <p:cNvPr id="208904" name="Group 8"/>
          <p:cNvGrpSpPr>
            <a:grpSpLocks/>
          </p:cNvGrpSpPr>
          <p:nvPr/>
        </p:nvGrpSpPr>
        <p:grpSpPr bwMode="auto">
          <a:xfrm>
            <a:off x="5410200" y="1661475"/>
            <a:ext cx="3505200" cy="346075"/>
            <a:chOff x="960" y="1776"/>
            <a:chExt cx="2208" cy="218"/>
          </a:xfrm>
        </p:grpSpPr>
        <p:sp>
          <p:nvSpPr>
            <p:cNvPr id="208901" name="Text Box 5"/>
            <p:cNvSpPr txBox="1">
              <a:spLocks noChangeArrowheads="1"/>
            </p:cNvSpPr>
            <p:nvPr/>
          </p:nvSpPr>
          <p:spPr bwMode="auto">
            <a:xfrm>
              <a:off x="1872" y="1776"/>
              <a:ext cx="1296" cy="218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Single-line comments.</a:t>
              </a:r>
            </a:p>
          </p:txBody>
        </p:sp>
        <p:sp>
          <p:nvSpPr>
            <p:cNvPr id="208902" name="Line 6"/>
            <p:cNvSpPr>
              <a:spLocks noChangeShapeType="1"/>
            </p:cNvSpPr>
            <p:nvPr/>
          </p:nvSpPr>
          <p:spPr bwMode="auto">
            <a:xfrm flipH="1" flipV="1">
              <a:off x="960" y="1824"/>
              <a:ext cx="912" cy="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08903" name="Line 7"/>
            <p:cNvSpPr>
              <a:spLocks noChangeShapeType="1"/>
            </p:cNvSpPr>
            <p:nvPr/>
          </p:nvSpPr>
          <p:spPr bwMode="auto">
            <a:xfrm flipH="1">
              <a:off x="960" y="1872"/>
              <a:ext cx="912" cy="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8907" name="Group 11"/>
          <p:cNvGrpSpPr>
            <a:grpSpLocks/>
          </p:cNvGrpSpPr>
          <p:nvPr/>
        </p:nvGrpSpPr>
        <p:grpSpPr bwMode="auto">
          <a:xfrm>
            <a:off x="4648200" y="2098038"/>
            <a:ext cx="4114800" cy="835025"/>
            <a:chOff x="1392" y="419"/>
            <a:chExt cx="2592" cy="526"/>
          </a:xfrm>
        </p:grpSpPr>
        <p:sp>
          <p:nvSpPr>
            <p:cNvPr id="208905" name="Text Box 9"/>
            <p:cNvSpPr txBox="1">
              <a:spLocks noChangeArrowheads="1"/>
            </p:cNvSpPr>
            <p:nvPr/>
          </p:nvSpPr>
          <p:spPr bwMode="auto">
            <a:xfrm>
              <a:off x="2304" y="419"/>
              <a:ext cx="1680" cy="526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Preprocessor directive to include input/output stream header file </a:t>
              </a:r>
              <a:r>
                <a:rPr lang="en-US" altLang="x-none" sz="1600" b="1">
                  <a:solidFill>
                    <a:srgbClr val="000000"/>
                  </a:solidFill>
                  <a:latin typeface="Courier New" charset="0"/>
                  <a:ea typeface="Times New Roman" charset="0"/>
                  <a:cs typeface="Times New Roman" charset="0"/>
                </a:rPr>
                <a:t>&lt;iostream&gt;</a:t>
              </a: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.</a:t>
              </a:r>
            </a:p>
          </p:txBody>
        </p:sp>
        <p:sp>
          <p:nvSpPr>
            <p:cNvPr id="208906" name="Line 10"/>
            <p:cNvSpPr>
              <a:spLocks noChangeShapeType="1"/>
            </p:cNvSpPr>
            <p:nvPr/>
          </p:nvSpPr>
          <p:spPr bwMode="auto">
            <a:xfrm flipH="1" flipV="1">
              <a:off x="1392" y="467"/>
              <a:ext cx="912" cy="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8910" name="Group 14"/>
          <p:cNvGrpSpPr>
            <a:grpSpLocks/>
          </p:cNvGrpSpPr>
          <p:nvPr/>
        </p:nvGrpSpPr>
        <p:grpSpPr bwMode="auto">
          <a:xfrm>
            <a:off x="3886200" y="2426650"/>
            <a:ext cx="4114800" cy="835025"/>
            <a:chOff x="864" y="624"/>
            <a:chExt cx="2592" cy="526"/>
          </a:xfrm>
        </p:grpSpPr>
        <p:sp>
          <p:nvSpPr>
            <p:cNvPr id="208908" name="Text Box 12"/>
            <p:cNvSpPr txBox="1">
              <a:spLocks noChangeArrowheads="1"/>
            </p:cNvSpPr>
            <p:nvPr/>
          </p:nvSpPr>
          <p:spPr bwMode="auto">
            <a:xfrm>
              <a:off x="1776" y="624"/>
              <a:ext cx="1680" cy="526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Function </a:t>
              </a:r>
              <a:r>
                <a:rPr lang="en-US" altLang="x-none" sz="1600" b="1">
                  <a:solidFill>
                    <a:srgbClr val="000000"/>
                  </a:solidFill>
                  <a:latin typeface="Courier New" charset="0"/>
                  <a:ea typeface="Times New Roman" charset="0"/>
                  <a:cs typeface="Times New Roman" charset="0"/>
                </a:rPr>
                <a:t>main</a:t>
              </a: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 appears exactly once in every C++ program..</a:t>
              </a:r>
            </a:p>
          </p:txBody>
        </p:sp>
        <p:sp>
          <p:nvSpPr>
            <p:cNvPr id="208909" name="Line 13"/>
            <p:cNvSpPr>
              <a:spLocks noChangeShapeType="1"/>
            </p:cNvSpPr>
            <p:nvPr/>
          </p:nvSpPr>
          <p:spPr bwMode="auto">
            <a:xfrm flipH="1">
              <a:off x="864" y="720"/>
              <a:ext cx="912" cy="12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8913" name="Group 17"/>
          <p:cNvGrpSpPr>
            <a:grpSpLocks/>
          </p:cNvGrpSpPr>
          <p:nvPr/>
        </p:nvGrpSpPr>
        <p:grpSpPr bwMode="auto">
          <a:xfrm>
            <a:off x="2971800" y="1890074"/>
            <a:ext cx="4114800" cy="838200"/>
            <a:chOff x="336" y="288"/>
            <a:chExt cx="2592" cy="528"/>
          </a:xfrm>
        </p:grpSpPr>
        <p:sp>
          <p:nvSpPr>
            <p:cNvPr id="208911" name="Text Box 15"/>
            <p:cNvSpPr txBox="1">
              <a:spLocks noChangeArrowheads="1"/>
            </p:cNvSpPr>
            <p:nvPr/>
          </p:nvSpPr>
          <p:spPr bwMode="auto">
            <a:xfrm>
              <a:off x="1248" y="288"/>
              <a:ext cx="1680" cy="372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Function </a:t>
              </a:r>
              <a:r>
                <a:rPr lang="en-US" altLang="x-none" sz="1600" b="1">
                  <a:solidFill>
                    <a:srgbClr val="000000"/>
                  </a:solidFill>
                  <a:latin typeface="Courier New" charset="0"/>
                  <a:ea typeface="Times New Roman" charset="0"/>
                  <a:cs typeface="Times New Roman" charset="0"/>
                </a:rPr>
                <a:t>main</a:t>
              </a: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 returns an integer value.</a:t>
              </a:r>
            </a:p>
          </p:txBody>
        </p:sp>
        <p:sp>
          <p:nvSpPr>
            <p:cNvPr id="208912" name="Line 16"/>
            <p:cNvSpPr>
              <a:spLocks noChangeShapeType="1"/>
            </p:cNvSpPr>
            <p:nvPr/>
          </p:nvSpPr>
          <p:spPr bwMode="auto">
            <a:xfrm flipH="1">
              <a:off x="336" y="384"/>
              <a:ext cx="91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8916" name="Group 20"/>
          <p:cNvGrpSpPr>
            <a:grpSpLocks/>
          </p:cNvGrpSpPr>
          <p:nvPr/>
        </p:nvGrpSpPr>
        <p:grpSpPr bwMode="auto">
          <a:xfrm>
            <a:off x="3048000" y="2174237"/>
            <a:ext cx="4114800" cy="838200"/>
            <a:chOff x="384" y="467"/>
            <a:chExt cx="2592" cy="528"/>
          </a:xfrm>
        </p:grpSpPr>
        <p:sp>
          <p:nvSpPr>
            <p:cNvPr id="208914" name="Text Box 18"/>
            <p:cNvSpPr txBox="1">
              <a:spLocks noChangeArrowheads="1"/>
            </p:cNvSpPr>
            <p:nvPr/>
          </p:nvSpPr>
          <p:spPr bwMode="auto">
            <a:xfrm>
              <a:off x="1296" y="467"/>
              <a:ext cx="1680" cy="372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Left brace </a:t>
              </a:r>
              <a:r>
                <a:rPr lang="en-US" altLang="x-none" sz="1600" b="1">
                  <a:solidFill>
                    <a:srgbClr val="000000"/>
                  </a:solidFill>
                  <a:latin typeface="Courier New" charset="0"/>
                  <a:ea typeface="Times New Roman" charset="0"/>
                  <a:cs typeface="Times New Roman" charset="0"/>
                </a:rPr>
                <a:t>{</a:t>
              </a: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 begins function body.</a:t>
              </a:r>
            </a:p>
          </p:txBody>
        </p:sp>
        <p:sp>
          <p:nvSpPr>
            <p:cNvPr id="208915" name="Line 19"/>
            <p:cNvSpPr>
              <a:spLocks noChangeShapeType="1"/>
            </p:cNvSpPr>
            <p:nvPr/>
          </p:nvSpPr>
          <p:spPr bwMode="auto">
            <a:xfrm flipH="1">
              <a:off x="384" y="563"/>
              <a:ext cx="91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8919" name="Group 23"/>
          <p:cNvGrpSpPr>
            <a:grpSpLocks/>
          </p:cNvGrpSpPr>
          <p:nvPr/>
        </p:nvGrpSpPr>
        <p:grpSpPr bwMode="auto">
          <a:xfrm>
            <a:off x="2971800" y="3261674"/>
            <a:ext cx="4114800" cy="838200"/>
            <a:chOff x="336" y="1152"/>
            <a:chExt cx="2592" cy="528"/>
          </a:xfrm>
        </p:grpSpPr>
        <p:sp>
          <p:nvSpPr>
            <p:cNvPr id="208917" name="Text Box 21"/>
            <p:cNvSpPr txBox="1">
              <a:spLocks noChangeArrowheads="1"/>
            </p:cNvSpPr>
            <p:nvPr/>
          </p:nvSpPr>
          <p:spPr bwMode="auto">
            <a:xfrm>
              <a:off x="1248" y="1152"/>
              <a:ext cx="1680" cy="372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Corresponding right brace </a:t>
              </a:r>
              <a:r>
                <a:rPr lang="en-US" altLang="x-none" sz="1600" b="1">
                  <a:solidFill>
                    <a:srgbClr val="000000"/>
                  </a:solidFill>
                  <a:latin typeface="Courier New" charset="0"/>
                  <a:ea typeface="Times New Roman" charset="0"/>
                  <a:cs typeface="Times New Roman" charset="0"/>
                </a:rPr>
                <a:t>}</a:t>
              </a: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 ends function body.</a:t>
              </a:r>
            </a:p>
          </p:txBody>
        </p:sp>
        <p:sp>
          <p:nvSpPr>
            <p:cNvPr id="208918" name="Line 22"/>
            <p:cNvSpPr>
              <a:spLocks noChangeShapeType="1"/>
            </p:cNvSpPr>
            <p:nvPr/>
          </p:nvSpPr>
          <p:spPr bwMode="auto">
            <a:xfrm flipH="1">
              <a:off x="336" y="1248"/>
              <a:ext cx="91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8922" name="Group 26"/>
          <p:cNvGrpSpPr>
            <a:grpSpLocks/>
          </p:cNvGrpSpPr>
          <p:nvPr/>
        </p:nvGrpSpPr>
        <p:grpSpPr bwMode="auto">
          <a:xfrm>
            <a:off x="6324600" y="2423474"/>
            <a:ext cx="4114800" cy="838200"/>
            <a:chOff x="2976" y="660"/>
            <a:chExt cx="2592" cy="528"/>
          </a:xfrm>
        </p:grpSpPr>
        <p:sp>
          <p:nvSpPr>
            <p:cNvPr id="208920" name="Text Box 24"/>
            <p:cNvSpPr txBox="1">
              <a:spLocks noChangeArrowheads="1"/>
            </p:cNvSpPr>
            <p:nvPr/>
          </p:nvSpPr>
          <p:spPr bwMode="auto">
            <a:xfrm>
              <a:off x="3888" y="660"/>
              <a:ext cx="1680" cy="372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Statements end with a semicolon </a:t>
              </a:r>
              <a:r>
                <a:rPr lang="en-US" altLang="x-none" sz="1600" b="1">
                  <a:solidFill>
                    <a:srgbClr val="000000"/>
                  </a:solidFill>
                  <a:latin typeface="Courier New" charset="0"/>
                  <a:ea typeface="Times New Roman" charset="0"/>
                  <a:cs typeface="Times New Roman" charset="0"/>
                </a:rPr>
                <a:t>;</a:t>
              </a: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.</a:t>
              </a:r>
            </a:p>
          </p:txBody>
        </p:sp>
        <p:sp>
          <p:nvSpPr>
            <p:cNvPr id="208921" name="Line 25"/>
            <p:cNvSpPr>
              <a:spLocks noChangeShapeType="1"/>
            </p:cNvSpPr>
            <p:nvPr/>
          </p:nvSpPr>
          <p:spPr bwMode="auto">
            <a:xfrm flipH="1">
              <a:off x="2976" y="756"/>
              <a:ext cx="91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8925" name="Group 29"/>
          <p:cNvGrpSpPr>
            <a:grpSpLocks/>
          </p:cNvGrpSpPr>
          <p:nvPr/>
        </p:nvGrpSpPr>
        <p:grpSpPr bwMode="auto">
          <a:xfrm>
            <a:off x="3505200" y="3353749"/>
            <a:ext cx="4114800" cy="990600"/>
            <a:chOff x="960" y="1524"/>
            <a:chExt cx="2592" cy="624"/>
          </a:xfrm>
        </p:grpSpPr>
        <p:sp>
          <p:nvSpPr>
            <p:cNvPr id="208923" name="Text Box 27"/>
            <p:cNvSpPr txBox="1">
              <a:spLocks noChangeArrowheads="1"/>
            </p:cNvSpPr>
            <p:nvPr/>
          </p:nvSpPr>
          <p:spPr bwMode="auto">
            <a:xfrm>
              <a:off x="1872" y="1776"/>
              <a:ext cx="1680" cy="372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Name </a:t>
              </a:r>
              <a:r>
                <a:rPr lang="en-US" altLang="x-none" sz="1600" b="1">
                  <a:solidFill>
                    <a:srgbClr val="000000"/>
                  </a:solidFill>
                  <a:latin typeface="Courier New" charset="0"/>
                  <a:ea typeface="Times New Roman" charset="0"/>
                  <a:cs typeface="Times New Roman" charset="0"/>
                </a:rPr>
                <a:t>cout</a:t>
              </a: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 belongs to namespace </a:t>
              </a:r>
              <a:r>
                <a:rPr lang="en-US" altLang="x-none" sz="1600" b="1">
                  <a:solidFill>
                    <a:srgbClr val="000000"/>
                  </a:solidFill>
                  <a:latin typeface="Courier New" charset="0"/>
                  <a:ea typeface="Times New Roman" charset="0"/>
                  <a:cs typeface="Times New Roman" charset="0"/>
                </a:rPr>
                <a:t>std</a:t>
              </a: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.</a:t>
              </a:r>
            </a:p>
          </p:txBody>
        </p:sp>
        <p:sp>
          <p:nvSpPr>
            <p:cNvPr id="208924" name="Line 28"/>
            <p:cNvSpPr>
              <a:spLocks noChangeShapeType="1"/>
            </p:cNvSpPr>
            <p:nvPr/>
          </p:nvSpPr>
          <p:spPr bwMode="auto">
            <a:xfrm flipH="1" flipV="1">
              <a:off x="960" y="1524"/>
              <a:ext cx="912" cy="3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8928" name="Group 32"/>
          <p:cNvGrpSpPr>
            <a:grpSpLocks/>
          </p:cNvGrpSpPr>
          <p:nvPr/>
        </p:nvGrpSpPr>
        <p:grpSpPr bwMode="auto">
          <a:xfrm>
            <a:off x="4191000" y="3337874"/>
            <a:ext cx="4114800" cy="692150"/>
            <a:chOff x="1104" y="1200"/>
            <a:chExt cx="2592" cy="436"/>
          </a:xfrm>
        </p:grpSpPr>
        <p:sp>
          <p:nvSpPr>
            <p:cNvPr id="208926" name="Text Box 30"/>
            <p:cNvSpPr txBox="1">
              <a:spLocks noChangeArrowheads="1"/>
            </p:cNvSpPr>
            <p:nvPr/>
          </p:nvSpPr>
          <p:spPr bwMode="auto">
            <a:xfrm>
              <a:off x="2016" y="1418"/>
              <a:ext cx="1680" cy="218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Stream insertion operator.</a:t>
              </a:r>
            </a:p>
          </p:txBody>
        </p:sp>
        <p:sp>
          <p:nvSpPr>
            <p:cNvPr id="208927" name="Line 31"/>
            <p:cNvSpPr>
              <a:spLocks noChangeShapeType="1"/>
            </p:cNvSpPr>
            <p:nvPr/>
          </p:nvSpPr>
          <p:spPr bwMode="auto">
            <a:xfrm flipH="1" flipV="1">
              <a:off x="1104" y="1200"/>
              <a:ext cx="912" cy="31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8931" name="Group 35"/>
          <p:cNvGrpSpPr>
            <a:grpSpLocks/>
          </p:cNvGrpSpPr>
          <p:nvPr/>
        </p:nvGrpSpPr>
        <p:grpSpPr bwMode="auto">
          <a:xfrm>
            <a:off x="3886200" y="3836349"/>
            <a:ext cx="4191000" cy="1739900"/>
            <a:chOff x="912" y="1514"/>
            <a:chExt cx="2640" cy="1096"/>
          </a:xfrm>
        </p:grpSpPr>
        <p:sp>
          <p:nvSpPr>
            <p:cNvPr id="208929" name="Text Box 33"/>
            <p:cNvSpPr txBox="1">
              <a:spLocks noChangeArrowheads="1"/>
            </p:cNvSpPr>
            <p:nvPr/>
          </p:nvSpPr>
          <p:spPr bwMode="auto">
            <a:xfrm>
              <a:off x="1872" y="1776"/>
              <a:ext cx="1680" cy="834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Keyword </a:t>
              </a:r>
              <a:r>
                <a:rPr lang="en-US" altLang="x-none" sz="1600" b="1">
                  <a:solidFill>
                    <a:srgbClr val="000000"/>
                  </a:solidFill>
                  <a:latin typeface="Courier New" charset="0"/>
                  <a:ea typeface="Times New Roman" charset="0"/>
                  <a:cs typeface="Times New Roman" charset="0"/>
                </a:rPr>
                <a:t>return</a:t>
              </a: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 is one of several means to exit function; value </a:t>
              </a:r>
              <a:r>
                <a:rPr lang="en-US" altLang="x-none" sz="1600" b="1">
                  <a:solidFill>
                    <a:srgbClr val="000000"/>
                  </a:solidFill>
                  <a:latin typeface="Courier New" charset="0"/>
                  <a:ea typeface="Times New Roman" charset="0"/>
                  <a:cs typeface="Times New Roman" charset="0"/>
                </a:rPr>
                <a:t>0</a:t>
              </a: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 indicates program terminated successfully.</a:t>
              </a:r>
            </a:p>
          </p:txBody>
        </p:sp>
        <p:sp>
          <p:nvSpPr>
            <p:cNvPr id="208930" name="Line 34"/>
            <p:cNvSpPr>
              <a:spLocks noChangeShapeType="1"/>
            </p:cNvSpPr>
            <p:nvPr/>
          </p:nvSpPr>
          <p:spPr bwMode="auto">
            <a:xfrm flipH="1" flipV="1">
              <a:off x="912" y="1514"/>
              <a:ext cx="960" cy="35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289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8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8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8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8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8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8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8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8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x-none" dirty="0"/>
              <a:t>Standard output stream object</a:t>
            </a:r>
            <a:endParaRPr lang="en-US" altLang="x-none" sz="2400" b="1" dirty="0">
              <a:latin typeface="Courier New" charset="0"/>
            </a:endParaRPr>
          </a:p>
          <a:p>
            <a:pPr lvl="1">
              <a:lnSpc>
                <a:spcPct val="90000"/>
              </a:lnSpc>
            </a:pPr>
            <a:r>
              <a:rPr lang="en-US" altLang="x-none" b="1" dirty="0" err="1">
                <a:latin typeface="Courier New" charset="0"/>
              </a:rPr>
              <a:t>std</a:t>
            </a:r>
            <a:r>
              <a:rPr lang="en-US" altLang="x-none" b="1" dirty="0">
                <a:latin typeface="Courier New" charset="0"/>
              </a:rPr>
              <a:t>::</a:t>
            </a:r>
            <a:r>
              <a:rPr lang="en-US" altLang="x-none" b="1" dirty="0" err="1">
                <a:latin typeface="Courier New" charset="0"/>
              </a:rPr>
              <a:t>cout</a:t>
            </a:r>
            <a:endParaRPr lang="en-US" altLang="x-none" b="1" dirty="0">
              <a:latin typeface="Courier New" charset="0"/>
            </a:endParaRPr>
          </a:p>
          <a:p>
            <a:pPr lvl="1">
              <a:lnSpc>
                <a:spcPct val="90000"/>
              </a:lnSpc>
            </a:pPr>
            <a:r>
              <a:rPr lang="en-US" altLang="x-none" dirty="0"/>
              <a:t>“Connected” to screen</a:t>
            </a:r>
          </a:p>
          <a:p>
            <a:pPr lvl="1">
              <a:lnSpc>
                <a:spcPct val="90000"/>
              </a:lnSpc>
            </a:pPr>
            <a:r>
              <a:rPr lang="en-US" altLang="x-none" b="1" dirty="0">
                <a:latin typeface="Courier New" charset="0"/>
              </a:rPr>
              <a:t>&lt;&lt; </a:t>
            </a:r>
          </a:p>
          <a:p>
            <a:pPr lvl="2">
              <a:lnSpc>
                <a:spcPct val="90000"/>
              </a:lnSpc>
            </a:pPr>
            <a:r>
              <a:rPr lang="en-US" altLang="x-none" dirty="0"/>
              <a:t>Stream insertion operator </a:t>
            </a:r>
          </a:p>
          <a:p>
            <a:pPr lvl="2">
              <a:lnSpc>
                <a:spcPct val="90000"/>
              </a:lnSpc>
            </a:pPr>
            <a:r>
              <a:rPr lang="en-US" altLang="x-none" dirty="0"/>
              <a:t>Value to right (right operand) inserted into output stream </a:t>
            </a:r>
          </a:p>
          <a:p>
            <a:pPr>
              <a:lnSpc>
                <a:spcPct val="90000"/>
              </a:lnSpc>
            </a:pPr>
            <a:r>
              <a:rPr lang="en-US" altLang="x-none" dirty="0"/>
              <a:t>Namespace</a:t>
            </a:r>
          </a:p>
          <a:p>
            <a:pPr lvl="1">
              <a:lnSpc>
                <a:spcPct val="90000"/>
              </a:lnSpc>
            </a:pPr>
            <a:r>
              <a:rPr lang="en-US" altLang="x-none" b="1" dirty="0" err="1">
                <a:latin typeface="Courier New" charset="0"/>
              </a:rPr>
              <a:t>std</a:t>
            </a:r>
            <a:r>
              <a:rPr lang="en-US" altLang="x-none" b="1" dirty="0">
                <a:latin typeface="Courier New" charset="0"/>
              </a:rPr>
              <a:t>::</a:t>
            </a:r>
            <a:r>
              <a:rPr lang="en-US" altLang="x-none" dirty="0"/>
              <a:t> specifies using name that belongs to “namespace” </a:t>
            </a:r>
            <a:r>
              <a:rPr lang="en-US" altLang="x-none" b="1" dirty="0" err="1">
                <a:latin typeface="Courier New" charset="0"/>
              </a:rPr>
              <a:t>std</a:t>
            </a:r>
            <a:endParaRPr lang="en-US" altLang="x-none" dirty="0"/>
          </a:p>
          <a:p>
            <a:pPr lvl="1">
              <a:lnSpc>
                <a:spcPct val="90000"/>
              </a:lnSpc>
            </a:pPr>
            <a:r>
              <a:rPr lang="en-US" altLang="x-none" b="1" dirty="0" err="1">
                <a:latin typeface="Courier New" charset="0"/>
              </a:rPr>
              <a:t>std</a:t>
            </a:r>
            <a:r>
              <a:rPr lang="en-US" altLang="x-none" b="1" dirty="0">
                <a:latin typeface="Courier New" charset="0"/>
              </a:rPr>
              <a:t>::</a:t>
            </a:r>
            <a:r>
              <a:rPr lang="en-US" altLang="x-none" dirty="0"/>
              <a:t> removed through use of </a:t>
            </a:r>
            <a:r>
              <a:rPr lang="en-US" altLang="x-none" b="1" dirty="0">
                <a:latin typeface="Courier New" charset="0"/>
              </a:rPr>
              <a:t>using</a:t>
            </a:r>
            <a:r>
              <a:rPr lang="en-US" altLang="x-none" dirty="0"/>
              <a:t> statements</a:t>
            </a:r>
          </a:p>
          <a:p>
            <a:pPr>
              <a:lnSpc>
                <a:spcPct val="90000"/>
              </a:lnSpc>
            </a:pPr>
            <a:r>
              <a:rPr lang="en-US" altLang="x-none" dirty="0"/>
              <a:t>Escape characters</a:t>
            </a:r>
            <a:endParaRPr lang="en-US" altLang="x-none" b="1" dirty="0">
              <a:latin typeface="Courier New" charset="0"/>
            </a:endParaRPr>
          </a:p>
          <a:p>
            <a:pPr lvl="1">
              <a:lnSpc>
                <a:spcPct val="90000"/>
              </a:lnSpc>
            </a:pPr>
            <a:r>
              <a:rPr lang="en-US" altLang="x-none" b="1" dirty="0">
                <a:latin typeface="Courier New" charset="0"/>
              </a:rPr>
              <a:t>\</a:t>
            </a:r>
          </a:p>
          <a:p>
            <a:pPr lvl="1">
              <a:lnSpc>
                <a:spcPct val="90000"/>
              </a:lnSpc>
            </a:pPr>
            <a:r>
              <a:rPr lang="en-US" altLang="x-none" dirty="0"/>
              <a:t>Indicates “special” character output 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782425" y="76200"/>
            <a:ext cx="10831397" cy="1066800"/>
          </a:xfrm>
        </p:spPr>
        <p:txBody>
          <a:bodyPr/>
          <a:lstStyle/>
          <a:p>
            <a:r>
              <a:rPr lang="en-US" altLang="x-none" dirty="0"/>
              <a:t>1.21 A Simple </a:t>
            </a:r>
            <a:r>
              <a:rPr lang="en-US" altLang="x-none" smtClean="0"/>
              <a:t>Program: Printing </a:t>
            </a:r>
            <a:r>
              <a:rPr lang="en-US" altLang="x-none" dirty="0"/>
              <a:t>a Line of Text</a:t>
            </a:r>
          </a:p>
        </p:txBody>
      </p:sp>
    </p:spTree>
    <p:extLst>
      <p:ext uri="{BB962C8B-B14F-4D97-AF65-F5344CB8AC3E}">
        <p14:creationId xmlns:p14="http://schemas.microsoft.com/office/powerpoint/2010/main" val="384965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228626"/>
            <a:ext cx="10363200" cy="5257800"/>
          </a:xfrm>
        </p:spPr>
        <p:txBody>
          <a:bodyPr/>
          <a:lstStyle/>
          <a:p>
            <a:endParaRPr lang="en-US" altLang="x-none"/>
          </a:p>
          <a:p>
            <a:endParaRPr lang="en-US" altLang="x-none"/>
          </a:p>
          <a:p>
            <a:endParaRPr lang="en-US" altLang="x-none"/>
          </a:p>
          <a:p>
            <a:pPr>
              <a:buFontTx/>
              <a:buNone/>
            </a:pPr>
            <a:endParaRPr lang="en-US" altLang="x-none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782425" y="76200"/>
            <a:ext cx="10831397" cy="1066800"/>
          </a:xfrm>
        </p:spPr>
        <p:txBody>
          <a:bodyPr/>
          <a:lstStyle/>
          <a:p>
            <a:r>
              <a:rPr lang="en-US" altLang="x-none" dirty="0"/>
              <a:t>1.21 A Simple </a:t>
            </a:r>
            <a:r>
              <a:rPr lang="en-US" altLang="x-none" smtClean="0"/>
              <a:t>Program: Printing </a:t>
            </a:r>
            <a:r>
              <a:rPr lang="en-US" altLang="x-none" dirty="0"/>
              <a:t>a Line of Text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317" y="1671491"/>
            <a:ext cx="7445366" cy="356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96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730631" y="1404594"/>
            <a:ext cx="7010400" cy="3124200"/>
          </a:xfrm>
        </p:spPr>
        <p:txBody>
          <a:bodyPr/>
          <a:lstStyle/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Fig. 1.4: fig01_04.cpp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2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Printing a line with multiple statements.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3   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#include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&lt;iostream&gt;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4  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5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function main begins program execution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6   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int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main()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7  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{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8  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std::cout &lt;&lt; </a:t>
            </a:r>
            <a:r>
              <a:rPr lang="en-US" altLang="x-none">
                <a:solidFill>
                  <a:srgbClr val="0099FF"/>
                </a:solidFill>
                <a:ea typeface="Courier New" charset="0"/>
                <a:cs typeface="Courier New" charset="0"/>
              </a:rPr>
              <a:t>"Welcome "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;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9  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std::cout &lt;&lt; </a:t>
            </a:r>
            <a:r>
              <a:rPr lang="en-US" altLang="x-none">
                <a:solidFill>
                  <a:srgbClr val="0099FF"/>
                </a:solidFill>
                <a:ea typeface="Courier New" charset="0"/>
                <a:cs typeface="Courier New" charset="0"/>
              </a:rPr>
              <a:t>"to C++!\n"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;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10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11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return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</a:t>
            </a:r>
            <a:r>
              <a:rPr lang="en-US" altLang="x-none">
                <a:solidFill>
                  <a:srgbClr val="0099FF"/>
                </a:solidFill>
                <a:ea typeface="Courier New" charset="0"/>
                <a:cs typeface="Courier New" charset="0"/>
              </a:rPr>
              <a:t>0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;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indicate that program ended successfully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12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13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}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 // end function main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endParaRPr lang="en-US" altLang="x-none"/>
          </a:p>
        </p:txBody>
      </p:sp>
      <p:sp>
        <p:nvSpPr>
          <p:cNvPr id="210948" name="Rectangle 4"/>
          <p:cNvSpPr>
            <a:spLocks noChangeArrowheads="1"/>
          </p:cNvSpPr>
          <p:nvPr/>
        </p:nvSpPr>
        <p:spPr bwMode="auto">
          <a:xfrm>
            <a:off x="2730631" y="4452594"/>
            <a:ext cx="7010400" cy="533400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tIns="182880" bIns="182880"/>
          <a:lstStyle/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en-US" altLang="x-none" sz="1200" b="1">
                <a:solidFill>
                  <a:srgbClr val="000000"/>
                </a:solidFill>
                <a:latin typeface="Courier New" charset="0"/>
                <a:ea typeface="Times New Roman" charset="0"/>
                <a:cs typeface="Times New Roman" charset="0"/>
              </a:rPr>
              <a:t>Welcome to C++! </a:t>
            </a:r>
          </a:p>
        </p:txBody>
      </p:sp>
      <p:grpSp>
        <p:nvGrpSpPr>
          <p:cNvPr id="210952" name="Group 8"/>
          <p:cNvGrpSpPr>
            <a:grpSpLocks/>
          </p:cNvGrpSpPr>
          <p:nvPr/>
        </p:nvGrpSpPr>
        <p:grpSpPr bwMode="auto">
          <a:xfrm>
            <a:off x="5702431" y="2395194"/>
            <a:ext cx="4114800" cy="990600"/>
            <a:chOff x="1872" y="624"/>
            <a:chExt cx="2592" cy="624"/>
          </a:xfrm>
        </p:grpSpPr>
        <p:sp>
          <p:nvSpPr>
            <p:cNvPr id="210949" name="Text Box 5"/>
            <p:cNvSpPr txBox="1">
              <a:spLocks noChangeArrowheads="1"/>
            </p:cNvSpPr>
            <p:nvPr/>
          </p:nvSpPr>
          <p:spPr bwMode="auto">
            <a:xfrm>
              <a:off x="2784" y="624"/>
              <a:ext cx="1680" cy="526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Multiple stream insertion statements produce one line of output.</a:t>
              </a:r>
            </a:p>
          </p:txBody>
        </p:sp>
        <p:sp>
          <p:nvSpPr>
            <p:cNvPr id="210950" name="Line 6"/>
            <p:cNvSpPr>
              <a:spLocks noChangeShapeType="1"/>
            </p:cNvSpPr>
            <p:nvPr/>
          </p:nvSpPr>
          <p:spPr bwMode="auto">
            <a:xfrm flipH="1">
              <a:off x="1872" y="720"/>
              <a:ext cx="91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10951" name="Line 7"/>
            <p:cNvSpPr>
              <a:spLocks noChangeShapeType="1"/>
            </p:cNvSpPr>
            <p:nvPr/>
          </p:nvSpPr>
          <p:spPr bwMode="auto">
            <a:xfrm flipH="1">
              <a:off x="1968" y="720"/>
              <a:ext cx="816" cy="52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8926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721204" y="1395167"/>
            <a:ext cx="7010400" cy="2895600"/>
          </a:xfrm>
        </p:spPr>
        <p:txBody>
          <a:bodyPr/>
          <a:lstStyle/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Fig. 1.5: fig01_05.cpp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2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Printing multiple lines with a single statement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3   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#include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&lt;iostream&gt;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4  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5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function main begins program execution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6   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int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main()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7  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{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8  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std::cout &lt;&lt; </a:t>
            </a:r>
            <a:r>
              <a:rPr lang="en-US" altLang="x-none">
                <a:solidFill>
                  <a:srgbClr val="0099FF"/>
                </a:solidFill>
                <a:ea typeface="Courier New" charset="0"/>
                <a:cs typeface="Courier New" charset="0"/>
              </a:rPr>
              <a:t>"Welcome\nto\n\nC++!\n"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;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9  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10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return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</a:t>
            </a:r>
            <a:r>
              <a:rPr lang="en-US" altLang="x-none">
                <a:solidFill>
                  <a:srgbClr val="0099FF"/>
                </a:solidFill>
                <a:ea typeface="Courier New" charset="0"/>
                <a:cs typeface="Courier New" charset="0"/>
              </a:rPr>
              <a:t>0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;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indicate that program ended successfully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11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12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}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 // end function main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endParaRPr lang="en-US" altLang="x-none"/>
          </a:p>
        </p:txBody>
      </p:sp>
      <p:sp>
        <p:nvSpPr>
          <p:cNvPr id="212996" name="Rectangle 4"/>
          <p:cNvSpPr>
            <a:spLocks noChangeArrowheads="1"/>
          </p:cNvSpPr>
          <p:nvPr/>
        </p:nvSpPr>
        <p:spPr bwMode="auto">
          <a:xfrm>
            <a:off x="2721204" y="4214567"/>
            <a:ext cx="7010400" cy="1143000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tIns="182880" bIns="182880"/>
          <a:lstStyle/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en-US" altLang="x-none" sz="1200" b="1">
                <a:solidFill>
                  <a:srgbClr val="000000"/>
                </a:solidFill>
                <a:latin typeface="Courier New" charset="0"/>
                <a:ea typeface="Courier New" charset="0"/>
                <a:cs typeface="Courier New" charset="0"/>
              </a:rPr>
              <a:t>Welcome</a:t>
            </a:r>
            <a:endParaRPr lang="en-US" altLang="x-none" sz="1200" b="1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en-US" altLang="x-none" sz="1200" b="1">
                <a:solidFill>
                  <a:srgbClr val="000000"/>
                </a:solidFill>
                <a:latin typeface="Courier New" charset="0"/>
                <a:ea typeface="Courier New" charset="0"/>
                <a:cs typeface="Courier New" charset="0"/>
              </a:rPr>
              <a:t>to</a:t>
            </a:r>
            <a:endParaRPr lang="en-US" altLang="x-none" sz="1200" b="1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en-US" altLang="x-none" sz="1200" b="1">
                <a:solidFill>
                  <a:srgbClr val="000000"/>
                </a:solidFill>
                <a:ea typeface="Times New Roman" charset="0"/>
                <a:cs typeface="Times New Roman" charset="0"/>
              </a:rPr>
              <a:t> </a:t>
            </a:r>
            <a:endParaRPr lang="en-US" altLang="x-none" sz="1200" b="1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en-US" altLang="x-none" sz="1200" b="1">
                <a:solidFill>
                  <a:srgbClr val="000000"/>
                </a:solidFill>
                <a:latin typeface="Courier New" charset="0"/>
                <a:ea typeface="Times New Roman" charset="0"/>
                <a:cs typeface="Times New Roman" charset="0"/>
              </a:rPr>
              <a:t>C++!</a:t>
            </a:r>
            <a:r>
              <a:rPr lang="en-US" altLang="x-none" sz="1200" b="1">
                <a:solidFill>
                  <a:srgbClr val="000000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</a:p>
        </p:txBody>
      </p:sp>
      <p:grpSp>
        <p:nvGrpSpPr>
          <p:cNvPr id="213002" name="Group 10"/>
          <p:cNvGrpSpPr>
            <a:grpSpLocks/>
          </p:cNvGrpSpPr>
          <p:nvPr/>
        </p:nvGrpSpPr>
        <p:grpSpPr bwMode="auto">
          <a:xfrm>
            <a:off x="5388204" y="2309567"/>
            <a:ext cx="4114800" cy="838200"/>
            <a:chOff x="1728" y="528"/>
            <a:chExt cx="2592" cy="528"/>
          </a:xfrm>
        </p:grpSpPr>
        <p:sp>
          <p:nvSpPr>
            <p:cNvPr id="212997" name="Text Box 5"/>
            <p:cNvSpPr txBox="1">
              <a:spLocks noChangeArrowheads="1"/>
            </p:cNvSpPr>
            <p:nvPr/>
          </p:nvSpPr>
          <p:spPr bwMode="auto">
            <a:xfrm>
              <a:off x="2640" y="528"/>
              <a:ext cx="1680" cy="372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Using newline characters to print on multiple lines.</a:t>
              </a:r>
            </a:p>
          </p:txBody>
        </p:sp>
        <p:sp>
          <p:nvSpPr>
            <p:cNvPr id="212998" name="Line 6"/>
            <p:cNvSpPr>
              <a:spLocks noChangeShapeType="1"/>
            </p:cNvSpPr>
            <p:nvPr/>
          </p:nvSpPr>
          <p:spPr bwMode="auto">
            <a:xfrm flipH="1">
              <a:off x="1728" y="624"/>
              <a:ext cx="91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12999" name="Line 7"/>
            <p:cNvSpPr>
              <a:spLocks noChangeShapeType="1"/>
            </p:cNvSpPr>
            <p:nvPr/>
          </p:nvSpPr>
          <p:spPr bwMode="auto">
            <a:xfrm flipH="1">
              <a:off x="1968" y="624"/>
              <a:ext cx="67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13000" name="Line 8"/>
            <p:cNvSpPr>
              <a:spLocks noChangeShapeType="1"/>
            </p:cNvSpPr>
            <p:nvPr/>
          </p:nvSpPr>
          <p:spPr bwMode="auto">
            <a:xfrm flipH="1">
              <a:off x="2160" y="624"/>
              <a:ext cx="480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13001" name="Line 9"/>
            <p:cNvSpPr>
              <a:spLocks noChangeShapeType="1"/>
            </p:cNvSpPr>
            <p:nvPr/>
          </p:nvSpPr>
          <p:spPr bwMode="auto">
            <a:xfrm flipH="1">
              <a:off x="2448" y="624"/>
              <a:ext cx="19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5370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2"/>
          <p:cNvSpPr>
            <a:spLocks noGrp="1" noChangeArrowheads="1"/>
          </p:cNvSpPr>
          <p:nvPr>
            <p:ph type="title"/>
          </p:nvPr>
        </p:nvSpPr>
        <p:spPr>
          <a:xfrm>
            <a:off x="424206" y="76200"/>
            <a:ext cx="11321592" cy="1066800"/>
          </a:xfrm>
        </p:spPr>
        <p:txBody>
          <a:bodyPr/>
          <a:lstStyle/>
          <a:p>
            <a:r>
              <a:rPr lang="en-US" altLang="x-none" sz="4000" dirty="0"/>
              <a:t>1.22 Another Simple </a:t>
            </a:r>
            <a:r>
              <a:rPr lang="en-US" altLang="x-none" sz="4000" dirty="0" smtClean="0"/>
              <a:t>Program: Adding </a:t>
            </a:r>
            <a:r>
              <a:rPr lang="en-US" altLang="x-none" sz="4000" dirty="0"/>
              <a:t>Two Integers </a:t>
            </a:r>
          </a:p>
        </p:txBody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Variables </a:t>
            </a:r>
          </a:p>
          <a:p>
            <a:pPr lvl="1"/>
            <a:r>
              <a:rPr lang="en-US" altLang="x-none"/>
              <a:t>Location in memory where value can be stored</a:t>
            </a:r>
          </a:p>
          <a:p>
            <a:pPr lvl="1"/>
            <a:r>
              <a:rPr lang="en-US" altLang="x-none"/>
              <a:t>Common data types</a:t>
            </a:r>
          </a:p>
          <a:p>
            <a:pPr lvl="2"/>
            <a:r>
              <a:rPr lang="en-US" altLang="x-none" b="1">
                <a:latin typeface="Courier New" charset="0"/>
              </a:rPr>
              <a:t>int</a:t>
            </a:r>
            <a:r>
              <a:rPr lang="en-US" altLang="x-none"/>
              <a:t> - integer numbers</a:t>
            </a:r>
          </a:p>
          <a:p>
            <a:pPr lvl="2"/>
            <a:r>
              <a:rPr lang="en-US" altLang="x-none" b="1">
                <a:latin typeface="Courier New" charset="0"/>
              </a:rPr>
              <a:t>char</a:t>
            </a:r>
            <a:r>
              <a:rPr lang="en-US" altLang="x-none"/>
              <a:t> - characters</a:t>
            </a:r>
          </a:p>
          <a:p>
            <a:pPr lvl="2"/>
            <a:r>
              <a:rPr lang="en-US" altLang="x-none" b="1">
                <a:latin typeface="Courier New" charset="0"/>
              </a:rPr>
              <a:t>double</a:t>
            </a:r>
            <a:r>
              <a:rPr lang="en-US" altLang="x-none"/>
              <a:t> - floating point numbers</a:t>
            </a:r>
          </a:p>
          <a:p>
            <a:pPr lvl="1"/>
            <a:r>
              <a:rPr lang="en-US" altLang="x-none"/>
              <a:t>Declare variables with name and data type before use</a:t>
            </a:r>
          </a:p>
          <a:p>
            <a:pPr lvl="2">
              <a:buFontTx/>
              <a:buNone/>
            </a:pPr>
            <a:r>
              <a:rPr lang="en-US" altLang="x-none" b="1">
                <a:latin typeface="Courier New" charset="0"/>
              </a:rPr>
              <a:t>int integer1;</a:t>
            </a:r>
          </a:p>
          <a:p>
            <a:pPr lvl="2">
              <a:buFontTx/>
              <a:buNone/>
            </a:pPr>
            <a:r>
              <a:rPr lang="en-US" altLang="x-none" b="1">
                <a:latin typeface="Courier New" charset="0"/>
              </a:rPr>
              <a:t>int integer2;</a:t>
            </a:r>
          </a:p>
          <a:p>
            <a:pPr lvl="2">
              <a:buFontTx/>
              <a:buNone/>
            </a:pPr>
            <a:r>
              <a:rPr lang="en-US" altLang="x-none" b="1">
                <a:latin typeface="Courier New" charset="0"/>
              </a:rPr>
              <a:t>int sum;</a:t>
            </a:r>
          </a:p>
          <a:p>
            <a:pPr lvl="1"/>
            <a:r>
              <a:rPr lang="en-US" altLang="x-none"/>
              <a:t>Can declare several variables of same type in one declaration</a:t>
            </a:r>
          </a:p>
          <a:p>
            <a:pPr lvl="2"/>
            <a:r>
              <a:rPr lang="en-US" altLang="x-none"/>
              <a:t>Comma-separated list</a:t>
            </a:r>
          </a:p>
          <a:p>
            <a:pPr lvl="2">
              <a:buFontTx/>
              <a:buNone/>
            </a:pPr>
            <a:r>
              <a:rPr lang="en-US" altLang="x-none" b="1">
                <a:latin typeface="Courier New" charset="0"/>
              </a:rPr>
              <a:t>int integer1, integer2, sum;</a:t>
            </a:r>
          </a:p>
        </p:txBody>
      </p:sp>
    </p:spTree>
    <p:extLst>
      <p:ext uri="{BB962C8B-B14F-4D97-AF65-F5344CB8AC3E}">
        <p14:creationId xmlns:p14="http://schemas.microsoft.com/office/powerpoint/2010/main" val="162850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Variables</a:t>
            </a:r>
          </a:p>
          <a:p>
            <a:pPr lvl="1"/>
            <a:r>
              <a:rPr lang="en-US" altLang="x-none" dirty="0"/>
              <a:t>Variable names</a:t>
            </a:r>
          </a:p>
          <a:p>
            <a:pPr lvl="2"/>
            <a:r>
              <a:rPr lang="en-US" altLang="x-none" dirty="0"/>
              <a:t>Valid identifier</a:t>
            </a:r>
          </a:p>
          <a:p>
            <a:pPr lvl="3"/>
            <a:r>
              <a:rPr lang="en-US" altLang="x-none" dirty="0"/>
              <a:t>Series of characters (letters, digits, underscores)</a:t>
            </a:r>
          </a:p>
          <a:p>
            <a:pPr lvl="3"/>
            <a:r>
              <a:rPr lang="en-US" altLang="x-none" dirty="0"/>
              <a:t>Cannot begin with digit</a:t>
            </a:r>
          </a:p>
          <a:p>
            <a:pPr lvl="3"/>
            <a:r>
              <a:rPr lang="en-US" altLang="x-none" dirty="0"/>
              <a:t>Case </a:t>
            </a:r>
            <a:r>
              <a:rPr lang="en-US" altLang="x-none" dirty="0" smtClean="0"/>
              <a:t>sensitive</a:t>
            </a:r>
          </a:p>
          <a:p>
            <a:r>
              <a:rPr lang="en-US" altLang="x-none" dirty="0"/>
              <a:t>C++ keywords</a:t>
            </a:r>
          </a:p>
          <a:p>
            <a:pPr lvl="1"/>
            <a:r>
              <a:rPr lang="en-US" altLang="x-none" dirty="0"/>
              <a:t>Cannot be used as identifiers or variable </a:t>
            </a:r>
            <a:r>
              <a:rPr lang="en-US" altLang="x-none" dirty="0" smtClean="0"/>
              <a:t>names</a:t>
            </a:r>
            <a:endParaRPr lang="en-US" altLang="x-none" dirty="0"/>
          </a:p>
          <a:p>
            <a:endParaRPr lang="en-US" altLang="x-none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24206" y="76200"/>
            <a:ext cx="11321592" cy="1066800"/>
          </a:xfrm>
        </p:spPr>
        <p:txBody>
          <a:bodyPr/>
          <a:lstStyle/>
          <a:p>
            <a:r>
              <a:rPr lang="en-US" altLang="x-none" sz="4000" dirty="0"/>
              <a:t>1.22 Another Simple </a:t>
            </a:r>
            <a:r>
              <a:rPr lang="en-US" altLang="x-none" sz="4000" dirty="0" smtClean="0"/>
              <a:t>Program: Adding </a:t>
            </a:r>
            <a:r>
              <a:rPr lang="en-US" altLang="x-none" sz="4000" dirty="0"/>
              <a:t>Two Integers </a:t>
            </a:r>
          </a:p>
        </p:txBody>
      </p:sp>
    </p:spTree>
    <p:extLst>
      <p:ext uri="{BB962C8B-B14F-4D97-AF65-F5344CB8AC3E}">
        <p14:creationId xmlns:p14="http://schemas.microsoft.com/office/powerpoint/2010/main" val="68163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5827" y="203684"/>
            <a:ext cx="6663842" cy="654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61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Input stream object</a:t>
            </a:r>
          </a:p>
          <a:p>
            <a:pPr lvl="1"/>
            <a:r>
              <a:rPr lang="en-US" altLang="x-none" b="1">
                <a:latin typeface="Courier New" charset="0"/>
              </a:rPr>
              <a:t>&gt;&gt;</a:t>
            </a:r>
            <a:r>
              <a:rPr lang="en-US" altLang="x-none"/>
              <a:t> (stream extraction operator) </a:t>
            </a:r>
          </a:p>
          <a:p>
            <a:pPr lvl="2"/>
            <a:r>
              <a:rPr lang="en-US" altLang="x-none"/>
              <a:t>Used with </a:t>
            </a:r>
            <a:r>
              <a:rPr lang="en-US" altLang="x-none" b="1">
                <a:latin typeface="Courier New" charset="0"/>
              </a:rPr>
              <a:t>std::cin</a:t>
            </a:r>
          </a:p>
          <a:p>
            <a:pPr lvl="2"/>
            <a:r>
              <a:rPr lang="en-US" altLang="x-none"/>
              <a:t>Waits for user to input value, then press </a:t>
            </a:r>
            <a:r>
              <a:rPr lang="en-US" altLang="x-none" i="1"/>
              <a:t>Enter</a:t>
            </a:r>
            <a:r>
              <a:rPr lang="en-US" altLang="x-none"/>
              <a:t> (Return) key</a:t>
            </a:r>
          </a:p>
          <a:p>
            <a:pPr lvl="2"/>
            <a:r>
              <a:rPr lang="en-US" altLang="x-none"/>
              <a:t>Stores value in variable to right of operator</a:t>
            </a:r>
          </a:p>
          <a:p>
            <a:pPr lvl="3"/>
            <a:r>
              <a:rPr lang="en-US" altLang="x-none"/>
              <a:t>Converts value to variable data type</a:t>
            </a:r>
            <a:endParaRPr lang="en-US" altLang="x-none" b="1">
              <a:latin typeface="Courier New" charset="0"/>
            </a:endParaRPr>
          </a:p>
          <a:p>
            <a:r>
              <a:rPr lang="en-US" altLang="x-none" sz="2400" b="1">
                <a:latin typeface="Courier New" charset="0"/>
              </a:rPr>
              <a:t>=</a:t>
            </a:r>
            <a:r>
              <a:rPr lang="en-US" altLang="x-none" sz="2400"/>
              <a:t> (assignment operator)</a:t>
            </a:r>
          </a:p>
          <a:p>
            <a:pPr lvl="1"/>
            <a:r>
              <a:rPr lang="en-US" altLang="x-none" sz="2000"/>
              <a:t>Assigns value to variable</a:t>
            </a:r>
          </a:p>
          <a:p>
            <a:pPr lvl="1"/>
            <a:r>
              <a:rPr lang="en-US" altLang="x-none" sz="2000"/>
              <a:t>Binary operator (two operands)</a:t>
            </a:r>
          </a:p>
          <a:p>
            <a:pPr lvl="1"/>
            <a:r>
              <a:rPr lang="en-US" altLang="x-none" sz="2000"/>
              <a:t>Example:</a:t>
            </a:r>
          </a:p>
          <a:p>
            <a:pPr lvl="3">
              <a:buFontTx/>
              <a:buNone/>
            </a:pPr>
            <a:r>
              <a:rPr lang="en-US" altLang="x-none" sz="1800" b="1">
                <a:latin typeface="Courier New" charset="0"/>
              </a:rPr>
              <a:t>sum = variable1 + variable2;</a:t>
            </a:r>
          </a:p>
          <a:p>
            <a:pPr lvl="1"/>
            <a:endParaRPr lang="en-US" altLang="x-none" sz="1800" b="1">
              <a:latin typeface="Courier New" charset="0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24206" y="76200"/>
            <a:ext cx="11321592" cy="1066800"/>
          </a:xfrm>
        </p:spPr>
        <p:txBody>
          <a:bodyPr/>
          <a:lstStyle/>
          <a:p>
            <a:r>
              <a:rPr lang="en-US" altLang="x-none" sz="4000" dirty="0"/>
              <a:t>1.22 Another Simple </a:t>
            </a:r>
            <a:r>
              <a:rPr lang="en-US" altLang="x-none" sz="4000" dirty="0" smtClean="0"/>
              <a:t>Program: Adding </a:t>
            </a:r>
            <a:r>
              <a:rPr lang="en-US" altLang="x-none" sz="4000" dirty="0"/>
              <a:t>Two Integers </a:t>
            </a:r>
          </a:p>
        </p:txBody>
      </p:sp>
    </p:spTree>
    <p:extLst>
      <p:ext uri="{BB962C8B-B14F-4D97-AF65-F5344CB8AC3E}">
        <p14:creationId xmlns:p14="http://schemas.microsoft.com/office/powerpoint/2010/main" val="150669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3"/>
          <p:cNvSpPr txBox="1">
            <a:spLocks noChangeArrowheads="1"/>
          </p:cNvSpPr>
          <p:nvPr/>
        </p:nvSpPr>
        <p:spPr bwMode="auto">
          <a:xfrm>
            <a:off x="2033047" y="5450728"/>
            <a:ext cx="7010400" cy="1262553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182880" rIns="91440" bIns="182880" numCol="1" anchor="t" anchorCtr="0" compatLnSpc="1">
            <a:prstTxWarp prst="textNoShape">
              <a:avLst/>
            </a:prstTxWarp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FontTx/>
              <a:buNone/>
              <a:defRPr sz="1200" b="1" kern="1200">
                <a:solidFill>
                  <a:schemeClr val="tx1"/>
                </a:solidFill>
                <a:latin typeface="Courier New" charset="0"/>
                <a:ea typeface="Calibri" charset="0"/>
                <a:cs typeface="Calibri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2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 kern="120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x-none" dirty="0" smtClean="0">
                <a:solidFill>
                  <a:srgbClr val="000000"/>
                </a:solidFill>
                <a:ea typeface="Courier New" charset="0"/>
                <a:cs typeface="Courier New" charset="0"/>
              </a:rPr>
              <a:t>Enter first integer</a:t>
            </a:r>
            <a:endParaRPr lang="en-US" altLang="x-none" dirty="0" smtClean="0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 dirty="0" smtClean="0">
                <a:solidFill>
                  <a:srgbClr val="000000"/>
                </a:solidFill>
                <a:ea typeface="Courier New" charset="0"/>
                <a:cs typeface="Courier New" charset="0"/>
              </a:rPr>
              <a:t>45</a:t>
            </a:r>
            <a:endParaRPr lang="en-US" altLang="x-none" dirty="0" smtClean="0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 dirty="0" smtClean="0">
                <a:solidFill>
                  <a:srgbClr val="000000"/>
                </a:solidFill>
                <a:ea typeface="Courier New" charset="0"/>
                <a:cs typeface="Courier New" charset="0"/>
              </a:rPr>
              <a:t>Enter second integer</a:t>
            </a:r>
            <a:endParaRPr lang="en-US" altLang="x-none" dirty="0" smtClean="0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 dirty="0" smtClean="0">
                <a:solidFill>
                  <a:srgbClr val="000000"/>
                </a:solidFill>
                <a:ea typeface="Courier New" charset="0"/>
                <a:cs typeface="Courier New" charset="0"/>
              </a:rPr>
              <a:t>72</a:t>
            </a:r>
            <a:endParaRPr lang="en-US" altLang="x-none" dirty="0" smtClean="0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 dirty="0" smtClean="0">
                <a:ea typeface="Times New Roman" charset="0"/>
                <a:cs typeface="Times New Roman" charset="0"/>
              </a:rPr>
              <a:t>Sum is 117</a:t>
            </a:r>
            <a:r>
              <a:rPr lang="en-US" altLang="x-none" dirty="0" smtClean="0"/>
              <a:t> </a:t>
            </a:r>
            <a:endParaRPr lang="en-US" altLang="x-none" dirty="0"/>
          </a:p>
        </p:txBody>
      </p:sp>
      <p:sp>
        <p:nvSpPr>
          <p:cNvPr id="215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033047" y="94268"/>
            <a:ext cx="7010400" cy="5486400"/>
          </a:xfrm>
        </p:spPr>
        <p:txBody>
          <a:bodyPr/>
          <a:lstStyle/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Fig. 1.6: fig01_06.cpp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2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Addition program.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3   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#include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&lt;iostream&gt;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4  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5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function main begins program execution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6   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int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main()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7  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{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8  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int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integer1;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first number to be input by user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9  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int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integer2;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second number to be input by user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10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int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sum;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 // variable in which sum will be stored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11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12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std::cout &lt;&lt; </a:t>
            </a:r>
            <a:r>
              <a:rPr lang="en-US" altLang="x-none">
                <a:solidFill>
                  <a:srgbClr val="0099FF"/>
                </a:solidFill>
                <a:ea typeface="Courier New" charset="0"/>
                <a:cs typeface="Courier New" charset="0"/>
              </a:rPr>
              <a:t>"Enter first integer\n"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;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 // prompt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13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std::cin &gt;&gt; integer1;           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 // read an integer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14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15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std::cout &lt;&lt; </a:t>
            </a:r>
            <a:r>
              <a:rPr lang="en-US" altLang="x-none">
                <a:solidFill>
                  <a:srgbClr val="0099FF"/>
                </a:solidFill>
                <a:ea typeface="Courier New" charset="0"/>
                <a:cs typeface="Courier New" charset="0"/>
              </a:rPr>
              <a:t>"Enter second integer\n"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;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prompt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16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std::cin &gt;&gt; integer2;               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read an integer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17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18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sum = integer1 + integer2;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assign result to sum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19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20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std::cout &lt;&lt; </a:t>
            </a:r>
            <a:r>
              <a:rPr lang="en-US" altLang="x-none">
                <a:solidFill>
                  <a:srgbClr val="0099FF"/>
                </a:solidFill>
                <a:ea typeface="Courier New" charset="0"/>
                <a:cs typeface="Courier New" charset="0"/>
              </a:rPr>
              <a:t>"Sum is "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&lt;&lt; sum &lt;&lt; std::endl;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print sum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21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22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  </a:t>
            </a:r>
            <a:r>
              <a:rPr lang="en-US" altLang="x-none">
                <a:solidFill>
                  <a:srgbClr val="0000FF"/>
                </a:solidFill>
                <a:ea typeface="Courier New" charset="0"/>
                <a:cs typeface="Courier New" charset="0"/>
              </a:rPr>
              <a:t>return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 </a:t>
            </a:r>
            <a:r>
              <a:rPr lang="en-US" altLang="x-none">
                <a:solidFill>
                  <a:srgbClr val="0099FF"/>
                </a:solidFill>
                <a:ea typeface="Courier New" charset="0"/>
                <a:cs typeface="Courier New" charset="0"/>
              </a:rPr>
              <a:t>0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;  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indicate that program ended successfully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23    </a:t>
            </a:r>
            <a:endParaRPr lang="en-US" altLang="x-none">
              <a:solidFill>
                <a:srgbClr val="000000"/>
              </a:solidFill>
              <a:latin typeface="Courier" charset="0"/>
              <a:ea typeface="Times New Roman" charset="0"/>
              <a:cs typeface="Times New Roman" charset="0"/>
            </a:endParaRPr>
          </a:p>
          <a:p>
            <a:r>
              <a:rPr lang="en-US" altLang="x-none">
                <a:solidFill>
                  <a:srgbClr val="5F5F5F"/>
                </a:solidFill>
                <a:latin typeface="AvantGarde" charset="0"/>
                <a:ea typeface="Times New Roman" charset="0"/>
                <a:cs typeface="Times New Roman" charset="0"/>
              </a:rPr>
              <a:t>24    </a:t>
            </a:r>
            <a:r>
              <a:rPr lang="en-US" altLang="x-none">
                <a:solidFill>
                  <a:srgbClr val="000000"/>
                </a:solidFill>
                <a:ea typeface="Courier New" charset="0"/>
                <a:cs typeface="Courier New" charset="0"/>
              </a:rPr>
              <a:t>} </a:t>
            </a:r>
            <a:r>
              <a:rPr lang="en-US" altLang="x-none">
                <a:solidFill>
                  <a:srgbClr val="008000"/>
                </a:solidFill>
                <a:ea typeface="Courier New" charset="0"/>
                <a:cs typeface="Courier New" charset="0"/>
              </a:rPr>
              <a:t>// end function main</a:t>
            </a:r>
            <a:endParaRPr lang="en-US" altLang="x-none"/>
          </a:p>
        </p:txBody>
      </p:sp>
      <p:grpSp>
        <p:nvGrpSpPr>
          <p:cNvPr id="215048" name="Group 8"/>
          <p:cNvGrpSpPr>
            <a:grpSpLocks/>
          </p:cNvGrpSpPr>
          <p:nvPr/>
        </p:nvGrpSpPr>
        <p:grpSpPr bwMode="auto">
          <a:xfrm>
            <a:off x="3557047" y="1430944"/>
            <a:ext cx="4648200" cy="949325"/>
            <a:chOff x="960" y="842"/>
            <a:chExt cx="2928" cy="598"/>
          </a:xfrm>
        </p:grpSpPr>
        <p:sp>
          <p:nvSpPr>
            <p:cNvPr id="215044" name="Text Box 4"/>
            <p:cNvSpPr txBox="1">
              <a:spLocks noChangeArrowheads="1"/>
            </p:cNvSpPr>
            <p:nvPr/>
          </p:nvSpPr>
          <p:spPr bwMode="auto">
            <a:xfrm>
              <a:off x="2208" y="842"/>
              <a:ext cx="1680" cy="218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Declare integer variables.</a:t>
              </a:r>
            </a:p>
          </p:txBody>
        </p:sp>
        <p:sp>
          <p:nvSpPr>
            <p:cNvPr id="215045" name="Line 5"/>
            <p:cNvSpPr>
              <a:spLocks noChangeShapeType="1"/>
            </p:cNvSpPr>
            <p:nvPr/>
          </p:nvSpPr>
          <p:spPr bwMode="auto">
            <a:xfrm flipH="1">
              <a:off x="1296" y="960"/>
              <a:ext cx="912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15046" name="Line 6"/>
            <p:cNvSpPr>
              <a:spLocks noChangeShapeType="1"/>
            </p:cNvSpPr>
            <p:nvPr/>
          </p:nvSpPr>
          <p:spPr bwMode="auto">
            <a:xfrm flipH="1">
              <a:off x="1296" y="960"/>
              <a:ext cx="912" cy="2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15047" name="Line 7"/>
            <p:cNvSpPr>
              <a:spLocks noChangeShapeType="1"/>
            </p:cNvSpPr>
            <p:nvPr/>
          </p:nvSpPr>
          <p:spPr bwMode="auto">
            <a:xfrm flipH="1">
              <a:off x="960" y="960"/>
              <a:ext cx="1248" cy="4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15051" name="Group 11"/>
          <p:cNvGrpSpPr>
            <a:grpSpLocks/>
          </p:cNvGrpSpPr>
          <p:nvPr/>
        </p:nvGrpSpPr>
        <p:grpSpPr bwMode="auto">
          <a:xfrm>
            <a:off x="3709447" y="2075468"/>
            <a:ext cx="4114800" cy="838200"/>
            <a:chOff x="1056" y="1248"/>
            <a:chExt cx="2592" cy="528"/>
          </a:xfrm>
        </p:grpSpPr>
        <p:sp>
          <p:nvSpPr>
            <p:cNvPr id="215049" name="Text Box 9"/>
            <p:cNvSpPr txBox="1">
              <a:spLocks noChangeArrowheads="1"/>
            </p:cNvSpPr>
            <p:nvPr/>
          </p:nvSpPr>
          <p:spPr bwMode="auto">
            <a:xfrm>
              <a:off x="1968" y="1248"/>
              <a:ext cx="1680" cy="526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Use stream extraction operator with standard input stream to obtain user input.</a:t>
              </a:r>
            </a:p>
          </p:txBody>
        </p:sp>
        <p:sp>
          <p:nvSpPr>
            <p:cNvPr id="215050" name="Line 10"/>
            <p:cNvSpPr>
              <a:spLocks noChangeShapeType="1"/>
            </p:cNvSpPr>
            <p:nvPr/>
          </p:nvSpPr>
          <p:spPr bwMode="auto">
            <a:xfrm flipH="1">
              <a:off x="1056" y="1344"/>
              <a:ext cx="91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15054" name="Group 14"/>
          <p:cNvGrpSpPr>
            <a:grpSpLocks/>
          </p:cNvGrpSpPr>
          <p:nvPr/>
        </p:nvGrpSpPr>
        <p:grpSpPr bwMode="auto">
          <a:xfrm>
            <a:off x="6376447" y="3578831"/>
            <a:ext cx="4114800" cy="1079500"/>
            <a:chOff x="2736" y="2195"/>
            <a:chExt cx="2592" cy="680"/>
          </a:xfrm>
        </p:grpSpPr>
        <p:sp>
          <p:nvSpPr>
            <p:cNvPr id="215052" name="Text Box 12"/>
            <p:cNvSpPr txBox="1">
              <a:spLocks noChangeArrowheads="1"/>
            </p:cNvSpPr>
            <p:nvPr/>
          </p:nvSpPr>
          <p:spPr bwMode="auto">
            <a:xfrm>
              <a:off x="3648" y="2195"/>
              <a:ext cx="1680" cy="680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Stream manipulator </a:t>
              </a:r>
              <a:r>
                <a:rPr lang="en-US" altLang="x-none" sz="1600" b="1">
                  <a:solidFill>
                    <a:srgbClr val="000000"/>
                  </a:solidFill>
                  <a:latin typeface="Courier New" charset="0"/>
                  <a:ea typeface="Times New Roman" charset="0"/>
                  <a:cs typeface="Times New Roman" charset="0"/>
                </a:rPr>
                <a:t>std::endl </a:t>
              </a: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outputs a newline, then “flushes output buffer.”</a:t>
              </a:r>
            </a:p>
          </p:txBody>
        </p:sp>
        <p:sp>
          <p:nvSpPr>
            <p:cNvPr id="215053" name="Line 13"/>
            <p:cNvSpPr>
              <a:spLocks noChangeShapeType="1"/>
            </p:cNvSpPr>
            <p:nvPr/>
          </p:nvSpPr>
          <p:spPr bwMode="auto">
            <a:xfrm flipH="1">
              <a:off x="2736" y="2291"/>
              <a:ext cx="91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15059" name="Group 19"/>
          <p:cNvGrpSpPr>
            <a:grpSpLocks/>
          </p:cNvGrpSpPr>
          <p:nvPr/>
        </p:nvGrpSpPr>
        <p:grpSpPr bwMode="auto">
          <a:xfrm>
            <a:off x="3861847" y="4637693"/>
            <a:ext cx="5676900" cy="1411288"/>
            <a:chOff x="1152" y="2862"/>
            <a:chExt cx="3576" cy="889"/>
          </a:xfrm>
        </p:grpSpPr>
        <p:sp>
          <p:nvSpPr>
            <p:cNvPr id="215055" name="Text Box 15"/>
            <p:cNvSpPr txBox="1">
              <a:spLocks noChangeArrowheads="1"/>
            </p:cNvSpPr>
            <p:nvPr/>
          </p:nvSpPr>
          <p:spPr bwMode="auto">
            <a:xfrm>
              <a:off x="3048" y="3225"/>
              <a:ext cx="1680" cy="526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Concatenating, chaining or cascading stream insertion operations.</a:t>
              </a:r>
            </a:p>
          </p:txBody>
        </p:sp>
        <p:sp>
          <p:nvSpPr>
            <p:cNvPr id="215056" name="Line 16"/>
            <p:cNvSpPr>
              <a:spLocks noChangeShapeType="1"/>
            </p:cNvSpPr>
            <p:nvPr/>
          </p:nvSpPr>
          <p:spPr bwMode="auto">
            <a:xfrm flipH="1" flipV="1">
              <a:off x="2232" y="2862"/>
              <a:ext cx="816" cy="45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15057" name="Line 17"/>
            <p:cNvSpPr>
              <a:spLocks noChangeShapeType="1"/>
            </p:cNvSpPr>
            <p:nvPr/>
          </p:nvSpPr>
          <p:spPr bwMode="auto">
            <a:xfrm flipH="1" flipV="1">
              <a:off x="1872" y="2862"/>
              <a:ext cx="1176" cy="45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15058" name="Line 18"/>
            <p:cNvSpPr>
              <a:spLocks noChangeShapeType="1"/>
            </p:cNvSpPr>
            <p:nvPr/>
          </p:nvSpPr>
          <p:spPr bwMode="auto">
            <a:xfrm flipH="1" flipV="1">
              <a:off x="1152" y="2862"/>
              <a:ext cx="1896" cy="45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15063" name="Group 23"/>
          <p:cNvGrpSpPr>
            <a:grpSpLocks/>
          </p:cNvGrpSpPr>
          <p:nvPr/>
        </p:nvGrpSpPr>
        <p:grpSpPr bwMode="auto">
          <a:xfrm>
            <a:off x="3709447" y="3494693"/>
            <a:ext cx="7086600" cy="1017588"/>
            <a:chOff x="1056" y="2142"/>
            <a:chExt cx="4464" cy="641"/>
          </a:xfrm>
        </p:grpSpPr>
        <p:sp>
          <p:nvSpPr>
            <p:cNvPr id="215060" name="Text Box 20"/>
            <p:cNvSpPr txBox="1">
              <a:spLocks noChangeArrowheads="1"/>
            </p:cNvSpPr>
            <p:nvPr/>
          </p:nvSpPr>
          <p:spPr bwMode="auto">
            <a:xfrm>
              <a:off x="1968" y="2142"/>
              <a:ext cx="3552" cy="641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600">
                  <a:solidFill>
                    <a:srgbClr val="000000"/>
                  </a:solidFill>
                  <a:ea typeface="Times New Roman" charset="0"/>
                  <a:cs typeface="Times New Roman" charset="0"/>
                </a:rPr>
                <a:t>Calculations can be performed in output statements: alternative for lines 18 and 20: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altLang="x-none" sz="1600">
                <a:solidFill>
                  <a:srgbClr val="000000"/>
                </a:solidFill>
                <a:ea typeface="Times New Roman" charset="0"/>
                <a:cs typeface="Times New Roman" charset="0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x-none" sz="1200" b="1">
                  <a:solidFill>
                    <a:srgbClr val="000000"/>
                  </a:solidFill>
                  <a:latin typeface="Courier New" charset="0"/>
                  <a:ea typeface="Courier New" charset="0"/>
                  <a:cs typeface="Courier New" charset="0"/>
                </a:rPr>
                <a:t>std::cout &lt;&lt; </a:t>
              </a:r>
              <a:r>
                <a:rPr lang="en-US" altLang="x-none" sz="1200" b="1">
                  <a:solidFill>
                    <a:srgbClr val="0099FF"/>
                  </a:solidFill>
                  <a:latin typeface="Courier New" charset="0"/>
                  <a:ea typeface="Courier New" charset="0"/>
                  <a:cs typeface="Courier New" charset="0"/>
                </a:rPr>
                <a:t>"Sum is "</a:t>
              </a:r>
              <a:r>
                <a:rPr lang="en-US" altLang="x-none" sz="1200" b="1">
                  <a:solidFill>
                    <a:srgbClr val="000000"/>
                  </a:solidFill>
                  <a:latin typeface="Courier New" charset="0"/>
                  <a:ea typeface="Courier New" charset="0"/>
                  <a:cs typeface="Courier New" charset="0"/>
                </a:rPr>
                <a:t> &lt;&lt; integer1 + integer2 &lt;&lt; std::endl;</a:t>
              </a:r>
            </a:p>
          </p:txBody>
        </p:sp>
        <p:sp>
          <p:nvSpPr>
            <p:cNvPr id="215061" name="Line 21"/>
            <p:cNvSpPr>
              <a:spLocks noChangeShapeType="1"/>
            </p:cNvSpPr>
            <p:nvPr/>
          </p:nvSpPr>
          <p:spPr bwMode="auto">
            <a:xfrm flipH="1">
              <a:off x="1056" y="2238"/>
              <a:ext cx="912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en-US" sz="1600" b="1">
                <a:solidFill>
                  <a:srgbClr val="000000"/>
                </a:solidFill>
                <a:latin typeface="Helvetica" charset="0"/>
                <a:ea typeface="Times New Roman" charset="0"/>
                <a:cs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343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5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5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5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5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8"/>
          <p:cNvSpPr>
            <a:spLocks noChangeArrowheads="1"/>
          </p:cNvSpPr>
          <p:nvPr/>
        </p:nvSpPr>
        <p:spPr bwMode="auto">
          <a:xfrm>
            <a:off x="684810" y="1605537"/>
            <a:ext cx="9373589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x-none" sz="2000" dirty="0" smtClean="0">
                <a:latin typeface="Calibri" charset="0"/>
                <a:ea typeface="Calibri" charset="0"/>
                <a:cs typeface="Calibri" charset="0"/>
              </a:rPr>
              <a:t>1.1  </a:t>
            </a:r>
            <a:r>
              <a:rPr lang="en-US" altLang="x-none" sz="2000" dirty="0">
                <a:latin typeface="Calibri" charset="0"/>
                <a:ea typeface="Calibri" charset="0"/>
                <a:cs typeface="Calibri" charset="0"/>
              </a:rPr>
              <a:t>	Introduction</a:t>
            </a:r>
            <a:br>
              <a:rPr lang="en-US" altLang="x-none" sz="2000" dirty="0">
                <a:latin typeface="Calibri" charset="0"/>
                <a:ea typeface="Calibri" charset="0"/>
                <a:cs typeface="Calibri" charset="0"/>
              </a:rPr>
            </a:br>
            <a:r>
              <a:rPr lang="en-US" altLang="x-none" sz="2000" dirty="0">
                <a:latin typeface="Calibri" charset="0"/>
                <a:ea typeface="Calibri" charset="0"/>
                <a:cs typeface="Calibri" charset="0"/>
              </a:rPr>
              <a:t>1.2  	What is a Computer</a:t>
            </a:r>
            <a:r>
              <a:rPr lang="en-US" altLang="x-none" sz="2000" dirty="0" smtClean="0">
                <a:latin typeface="Calibri" charset="0"/>
                <a:ea typeface="Calibri" charset="0"/>
                <a:cs typeface="Calibri" charset="0"/>
              </a:rPr>
              <a:t>?</a:t>
            </a:r>
            <a:r>
              <a:rPr lang="en-US" altLang="x-none" sz="2000" dirty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x-none" sz="2000" dirty="0">
                <a:latin typeface="Calibri" charset="0"/>
                <a:ea typeface="Calibri" charset="0"/>
                <a:cs typeface="Calibri" charset="0"/>
              </a:rPr>
            </a:br>
            <a:r>
              <a:rPr lang="en-US" altLang="x-none" sz="2000" dirty="0">
                <a:latin typeface="Calibri" charset="0"/>
                <a:ea typeface="Calibri" charset="0"/>
                <a:cs typeface="Calibri" charset="0"/>
              </a:rPr>
              <a:t>1.6  	Machine Languages, Assembly Languages, and </a:t>
            </a:r>
            <a:r>
              <a:rPr lang="en-US" altLang="x-none" sz="2000" dirty="0" smtClean="0">
                <a:latin typeface="Calibri" charset="0"/>
                <a:ea typeface="Calibri" charset="0"/>
                <a:cs typeface="Calibri" charset="0"/>
              </a:rPr>
              <a:t>High-Level Languages</a:t>
            </a:r>
            <a:r>
              <a:rPr lang="en-US" altLang="x-none" sz="2000" dirty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x-none" sz="2000" dirty="0">
                <a:latin typeface="Calibri" charset="0"/>
                <a:ea typeface="Calibri" charset="0"/>
                <a:cs typeface="Calibri" charset="0"/>
              </a:rPr>
            </a:br>
            <a:r>
              <a:rPr lang="en-US" altLang="x-none" sz="2000" dirty="0">
                <a:latin typeface="Calibri" charset="0"/>
                <a:ea typeface="Calibri" charset="0"/>
                <a:cs typeface="Calibri" charset="0"/>
              </a:rPr>
              <a:t>1.14  	Basics of a Typical C++ </a:t>
            </a:r>
            <a:r>
              <a:rPr lang="en-US" altLang="x-none" sz="2000" dirty="0" smtClean="0">
                <a:latin typeface="Calibri" charset="0"/>
                <a:ea typeface="Calibri" charset="0"/>
                <a:cs typeface="Calibri" charset="0"/>
              </a:rPr>
              <a:t>Environment</a:t>
            </a:r>
            <a:r>
              <a:rPr lang="en-US" altLang="x-none" sz="2000" dirty="0"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altLang="x-none" sz="2000" dirty="0">
                <a:latin typeface="Calibri" charset="0"/>
                <a:ea typeface="Calibri" charset="0"/>
                <a:cs typeface="Calibri" charset="0"/>
              </a:rPr>
            </a:br>
            <a:r>
              <a:rPr lang="en-US" altLang="x-none" sz="2000" dirty="0">
                <a:latin typeface="Calibri" charset="0"/>
                <a:ea typeface="Calibri" charset="0"/>
                <a:cs typeface="Calibri" charset="0"/>
              </a:rPr>
              <a:t>1.21  	A Simple Program: Printing a Line of Text</a:t>
            </a:r>
            <a:br>
              <a:rPr lang="en-US" altLang="x-none" sz="2000" dirty="0">
                <a:latin typeface="Calibri" charset="0"/>
                <a:ea typeface="Calibri" charset="0"/>
                <a:cs typeface="Calibri" charset="0"/>
              </a:rPr>
            </a:br>
            <a:r>
              <a:rPr lang="en-US" altLang="x-none" sz="2000" dirty="0">
                <a:latin typeface="Calibri" charset="0"/>
                <a:ea typeface="Calibri" charset="0"/>
                <a:cs typeface="Calibri" charset="0"/>
              </a:rPr>
              <a:t>1.22  	Another Simple Program: Adding Two Integers</a:t>
            </a:r>
            <a:br>
              <a:rPr lang="en-US" altLang="x-none" sz="2000" dirty="0">
                <a:latin typeface="Calibri" charset="0"/>
                <a:ea typeface="Calibri" charset="0"/>
                <a:cs typeface="Calibri" charset="0"/>
              </a:rPr>
            </a:br>
            <a:r>
              <a:rPr lang="en-US" altLang="x-none" sz="2000" dirty="0">
                <a:latin typeface="Calibri" charset="0"/>
                <a:ea typeface="Calibri" charset="0"/>
                <a:cs typeface="Calibri" charset="0"/>
              </a:rPr>
              <a:t>1.23  	Memory Concepts</a:t>
            </a:r>
            <a:br>
              <a:rPr lang="en-US" altLang="x-none" sz="2000" dirty="0">
                <a:latin typeface="Calibri" charset="0"/>
                <a:ea typeface="Calibri" charset="0"/>
                <a:cs typeface="Calibri" charset="0"/>
              </a:rPr>
            </a:br>
            <a:r>
              <a:rPr lang="en-US" altLang="x-none" sz="2000" dirty="0">
                <a:latin typeface="Calibri" charset="0"/>
                <a:ea typeface="Calibri" charset="0"/>
                <a:cs typeface="Calibri" charset="0"/>
              </a:rPr>
              <a:t>1.24  	</a:t>
            </a:r>
            <a:r>
              <a:rPr lang="en-US" altLang="x-none" sz="2000" dirty="0" smtClean="0">
                <a:latin typeface="Calibri" charset="0"/>
                <a:ea typeface="Calibri" charset="0"/>
                <a:cs typeface="Calibri" charset="0"/>
              </a:rPr>
              <a:t>Arithmetic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74032" y="307910"/>
            <a:ext cx="72040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/>
              <a:t>Topics To Be Covered In Chapter 1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127626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10363200" cy="1066800"/>
          </a:xfrm>
        </p:spPr>
        <p:txBody>
          <a:bodyPr/>
          <a:lstStyle/>
          <a:p>
            <a:r>
              <a:rPr lang="en-US" altLang="x-none"/>
              <a:t>1.23 Memory Concepts</a:t>
            </a:r>
          </a:p>
        </p:txBody>
      </p:sp>
      <p:sp>
        <p:nvSpPr>
          <p:cNvPr id="196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Variable names</a:t>
            </a:r>
          </a:p>
          <a:p>
            <a:pPr lvl="1"/>
            <a:r>
              <a:rPr lang="en-US" altLang="x-none"/>
              <a:t>Correspond to actual locations in computer's memory</a:t>
            </a:r>
          </a:p>
          <a:p>
            <a:pPr lvl="1"/>
            <a:r>
              <a:rPr lang="en-US" altLang="x-none"/>
              <a:t>Every variable has name, type, size and value</a:t>
            </a:r>
          </a:p>
          <a:p>
            <a:pPr lvl="1"/>
            <a:r>
              <a:rPr lang="en-US" altLang="x-none"/>
              <a:t>When new value placed into variable, overwrites previous value</a:t>
            </a:r>
          </a:p>
          <a:p>
            <a:pPr lvl="1"/>
            <a:r>
              <a:rPr lang="en-US" altLang="x-none"/>
              <a:t>Reading variables from memory nondestructive</a:t>
            </a:r>
          </a:p>
          <a:p>
            <a:pPr>
              <a:buFontTx/>
              <a:buNone/>
            </a:pPr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21396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10363200" cy="1066800"/>
          </a:xfrm>
        </p:spPr>
        <p:txBody>
          <a:bodyPr/>
          <a:lstStyle/>
          <a:p>
            <a:r>
              <a:rPr lang="en-US" altLang="x-none" dirty="0"/>
              <a:t>1.23 Memory Concepts</a:t>
            </a:r>
          </a:p>
        </p:txBody>
      </p:sp>
      <p:sp>
        <p:nvSpPr>
          <p:cNvPr id="2" name="Rectangle 1"/>
          <p:cNvSpPr/>
          <p:nvPr/>
        </p:nvSpPr>
        <p:spPr>
          <a:xfrm>
            <a:off x="1215631" y="5682097"/>
            <a:ext cx="387798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altLang="x-none" sz="2000" b="1" dirty="0">
                <a:latin typeface="Courier New" charset="0"/>
              </a:rPr>
              <a:t>sum = </a:t>
            </a:r>
            <a:r>
              <a:rPr lang="en-US" altLang="x-none" sz="2000" b="1" dirty="0" smtClean="0">
                <a:latin typeface="Courier New" charset="0"/>
              </a:rPr>
              <a:t>number1 + number2;</a:t>
            </a:r>
            <a:endParaRPr lang="en-US" altLang="x-none" sz="2000" b="1" dirty="0">
              <a:latin typeface="Courier New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514973" y="3054882"/>
            <a:ext cx="34585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altLang="x-none" sz="2000" b="1" dirty="0" err="1">
                <a:latin typeface="Courier New" charset="0"/>
              </a:rPr>
              <a:t>std</a:t>
            </a:r>
            <a:r>
              <a:rPr lang="en-US" altLang="x-none" sz="2000" b="1" dirty="0">
                <a:latin typeface="Courier New" charset="0"/>
              </a:rPr>
              <a:t>::</a:t>
            </a:r>
            <a:r>
              <a:rPr lang="en-US" altLang="x-none" sz="2000" b="1" dirty="0" err="1">
                <a:latin typeface="Courier New" charset="0"/>
              </a:rPr>
              <a:t>cin</a:t>
            </a:r>
            <a:r>
              <a:rPr lang="en-US" altLang="x-none" sz="2000" b="1" dirty="0">
                <a:latin typeface="Courier New" charset="0"/>
              </a:rPr>
              <a:t> &gt;&gt; </a:t>
            </a:r>
            <a:r>
              <a:rPr lang="en-US" altLang="x-none" sz="2000" b="1" dirty="0" smtClean="0">
                <a:latin typeface="Courier New" charset="0"/>
              </a:rPr>
              <a:t>number2;</a:t>
            </a:r>
            <a:endParaRPr lang="en-US" altLang="x-none" sz="2000" b="1" dirty="0">
              <a:latin typeface="Courier New" charset="0"/>
            </a:endParaRPr>
          </a:p>
          <a:p>
            <a:pPr lvl="1"/>
            <a:r>
              <a:rPr lang="en-US" altLang="x-none" sz="1600" i="1" dirty="0">
                <a:latin typeface="Calibri" charset="0"/>
                <a:ea typeface="Calibri" charset="0"/>
                <a:cs typeface="Calibri" charset="0"/>
              </a:rPr>
              <a:t>Assume user entered 72</a:t>
            </a:r>
          </a:p>
        </p:txBody>
      </p:sp>
      <p:sp>
        <p:nvSpPr>
          <p:cNvPr id="8" name="Rectangle 7"/>
          <p:cNvSpPr/>
          <p:nvPr/>
        </p:nvSpPr>
        <p:spPr>
          <a:xfrm>
            <a:off x="1094991" y="1341751"/>
            <a:ext cx="411926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FontTx/>
              <a:buNone/>
            </a:pPr>
            <a:r>
              <a:rPr lang="en-US" altLang="x-none" sz="2000" b="1" dirty="0" err="1">
                <a:latin typeface="Courier New" charset="0"/>
              </a:rPr>
              <a:t>std</a:t>
            </a:r>
            <a:r>
              <a:rPr lang="en-US" altLang="x-none" sz="2000" b="1" dirty="0">
                <a:latin typeface="Courier New" charset="0"/>
              </a:rPr>
              <a:t>::</a:t>
            </a:r>
            <a:r>
              <a:rPr lang="en-US" altLang="x-none" sz="2000" b="1" dirty="0" err="1">
                <a:latin typeface="Courier New" charset="0"/>
              </a:rPr>
              <a:t>cin</a:t>
            </a:r>
            <a:r>
              <a:rPr lang="en-US" altLang="x-none" sz="2000" b="1" dirty="0">
                <a:latin typeface="Courier New" charset="0"/>
              </a:rPr>
              <a:t> &gt;&gt; </a:t>
            </a:r>
            <a:r>
              <a:rPr lang="en-US" altLang="x-none" sz="2000" b="1" dirty="0" smtClean="0">
                <a:latin typeface="Courier New" charset="0"/>
              </a:rPr>
              <a:t>number1;</a:t>
            </a:r>
            <a:endParaRPr lang="en-US" altLang="x-none" sz="2000" b="1" dirty="0">
              <a:latin typeface="Courier New" charset="0"/>
            </a:endParaRPr>
          </a:p>
          <a:p>
            <a:pPr lvl="1" algn="ctr"/>
            <a:r>
              <a:rPr lang="en-US" altLang="x-none" sz="1600" i="1" dirty="0">
                <a:latin typeface="Calibri" charset="0"/>
                <a:ea typeface="Calibri" charset="0"/>
                <a:cs typeface="Calibri" charset="0"/>
              </a:rPr>
              <a:t>Assume user entered 45</a:t>
            </a:r>
          </a:p>
        </p:txBody>
      </p:sp>
      <p:pic>
        <p:nvPicPr>
          <p:cNvPr id="39" name="Picture 38" descr="ch02imageslides_Page_25.png"/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60" t="3558" r="22743" b="8015"/>
          <a:stretch/>
        </p:blipFill>
        <p:spPr bwMode="auto">
          <a:xfrm>
            <a:off x="4973561" y="1143000"/>
            <a:ext cx="6327892" cy="5488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" name="Picture 39" descr="ch02imageslides_Page_25.png"/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68" t="50528" r="34132" b="46476"/>
          <a:stretch/>
        </p:blipFill>
        <p:spPr bwMode="auto">
          <a:xfrm>
            <a:off x="10081023" y="6411684"/>
            <a:ext cx="1220430" cy="1734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909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10363200" cy="1066800"/>
          </a:xfrm>
        </p:spPr>
        <p:txBody>
          <a:bodyPr/>
          <a:lstStyle/>
          <a:p>
            <a:r>
              <a:rPr lang="en-US" altLang="x-none"/>
              <a:t>1.24      Arithmetic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973" y="1143000"/>
            <a:ext cx="7784053" cy="313812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479357" y="5217439"/>
            <a:ext cx="3597897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Integer division truncates remainder</a:t>
            </a:r>
          </a:p>
          <a:p>
            <a:pPr lvl="2"/>
            <a:r>
              <a:rPr lang="en-US" altLang="x-none" b="1" dirty="0">
                <a:latin typeface="Calibri" charset="0"/>
                <a:ea typeface="Calibri" charset="0"/>
                <a:cs typeface="Calibri" charset="0"/>
              </a:rPr>
              <a:t>7 / 5</a:t>
            </a:r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 evaluates to </a:t>
            </a:r>
            <a:r>
              <a:rPr lang="en-US" altLang="x-none" b="1" dirty="0">
                <a:latin typeface="Calibri" charset="0"/>
                <a:ea typeface="Calibri" charset="0"/>
                <a:cs typeface="Calibri" charset="0"/>
              </a:rPr>
              <a:t>1</a:t>
            </a:r>
          </a:p>
        </p:txBody>
      </p:sp>
      <p:sp>
        <p:nvSpPr>
          <p:cNvPr id="5" name="Rectangle 4"/>
          <p:cNvSpPr/>
          <p:nvPr/>
        </p:nvSpPr>
        <p:spPr>
          <a:xfrm>
            <a:off x="1888503" y="5217438"/>
            <a:ext cx="4323761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x-none" b="1" dirty="0">
                <a:latin typeface="Calibri" charset="0"/>
                <a:ea typeface="Calibri" charset="0"/>
                <a:cs typeface="Calibri" charset="0"/>
              </a:rPr>
              <a:t>% </a:t>
            </a:r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Modulus operator returns remainder </a:t>
            </a:r>
          </a:p>
          <a:p>
            <a:pPr algn="ctr"/>
            <a:r>
              <a:rPr lang="en-US" altLang="x-none" b="1" dirty="0">
                <a:latin typeface="Calibri" charset="0"/>
                <a:ea typeface="Calibri" charset="0"/>
                <a:cs typeface="Calibri" charset="0"/>
              </a:rPr>
              <a:t>7 % 5</a:t>
            </a:r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 evaluates to </a:t>
            </a:r>
            <a:r>
              <a:rPr lang="en-US" altLang="x-none" b="1" dirty="0">
                <a:latin typeface="Calibri" charset="0"/>
                <a:ea typeface="Calibri" charset="0"/>
                <a:cs typeface="Calibri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2618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10363200" cy="1066800"/>
          </a:xfrm>
        </p:spPr>
        <p:txBody>
          <a:bodyPr/>
          <a:lstStyle/>
          <a:p>
            <a:r>
              <a:rPr lang="en-US" altLang="x-none" dirty="0"/>
              <a:t>1.24  </a:t>
            </a:r>
            <a:r>
              <a:rPr lang="en-US" altLang="x-none" dirty="0" smtClean="0"/>
              <a:t>Arithmetic</a:t>
            </a:r>
            <a:endParaRPr lang="en-US" altLang="x-none" dirty="0"/>
          </a:p>
        </p:txBody>
      </p:sp>
      <p:sp>
        <p:nvSpPr>
          <p:cNvPr id="198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8536" y="1322895"/>
            <a:ext cx="5816338" cy="3032289"/>
          </a:xfrm>
        </p:spPr>
        <p:txBody>
          <a:bodyPr/>
          <a:lstStyle/>
          <a:p>
            <a:r>
              <a:rPr lang="en-US" altLang="x-none" sz="2400" dirty="0"/>
              <a:t>Rules of operator precedence</a:t>
            </a:r>
          </a:p>
          <a:p>
            <a:pPr lvl="1"/>
            <a:r>
              <a:rPr lang="en-US" altLang="x-none" sz="2000" dirty="0"/>
              <a:t>Operators in </a:t>
            </a:r>
            <a:r>
              <a:rPr lang="en-US" altLang="x-none" sz="2000" b="1" dirty="0"/>
              <a:t>parentheses</a:t>
            </a:r>
            <a:r>
              <a:rPr lang="en-US" altLang="x-none" sz="2000" dirty="0"/>
              <a:t> evaluated first</a:t>
            </a:r>
          </a:p>
          <a:p>
            <a:pPr lvl="2"/>
            <a:r>
              <a:rPr lang="en-US" altLang="x-none" sz="1800" dirty="0"/>
              <a:t>Nested/embedded parentheses</a:t>
            </a:r>
          </a:p>
          <a:p>
            <a:pPr lvl="3"/>
            <a:r>
              <a:rPr lang="en-US" altLang="x-none" sz="1800" dirty="0"/>
              <a:t>Operators in </a:t>
            </a:r>
            <a:r>
              <a:rPr lang="en-US" altLang="x-none" sz="1800" b="1" dirty="0"/>
              <a:t>innermost</a:t>
            </a:r>
            <a:r>
              <a:rPr lang="en-US" altLang="x-none" sz="1800" dirty="0"/>
              <a:t> pair </a:t>
            </a:r>
            <a:r>
              <a:rPr lang="en-US" altLang="x-none" sz="1800" dirty="0" smtClean="0"/>
              <a:t>first</a:t>
            </a:r>
          </a:p>
          <a:p>
            <a:pPr lvl="1"/>
            <a:r>
              <a:rPr lang="en-US" altLang="x-none" sz="2000" dirty="0" smtClean="0"/>
              <a:t>Multiplication, division, modulus applied next</a:t>
            </a:r>
          </a:p>
          <a:p>
            <a:pPr lvl="2"/>
            <a:r>
              <a:rPr lang="en-US" altLang="x-none" sz="1800" dirty="0" smtClean="0"/>
              <a:t>Operators applied from </a:t>
            </a:r>
            <a:r>
              <a:rPr lang="en-US" altLang="x-none" sz="1800" b="1" dirty="0" smtClean="0"/>
              <a:t>left to right</a:t>
            </a:r>
          </a:p>
          <a:p>
            <a:pPr lvl="1"/>
            <a:r>
              <a:rPr lang="en-US" altLang="x-none" sz="2000" dirty="0" smtClean="0"/>
              <a:t>Addition, subtraction applied last</a:t>
            </a:r>
          </a:p>
          <a:p>
            <a:pPr lvl="2"/>
            <a:r>
              <a:rPr lang="en-US" altLang="x-none" sz="1800" dirty="0" smtClean="0"/>
              <a:t>Operators applied from </a:t>
            </a:r>
            <a:r>
              <a:rPr lang="en-US" altLang="x-none" sz="1800" b="1" dirty="0" smtClean="0"/>
              <a:t>left to right</a:t>
            </a:r>
            <a:endParaRPr lang="en-US" altLang="x-none" sz="18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034" y="3144048"/>
            <a:ext cx="6432203" cy="301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7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170" y="1553917"/>
            <a:ext cx="8433913" cy="856811"/>
          </a:xfrm>
          <a:prstGeom prst="rect">
            <a:avLst/>
          </a:prstGeom>
        </p:spPr>
      </p:pic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914400" y="415565"/>
            <a:ext cx="10363200" cy="10668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x-none" smtClean="0"/>
              <a:t>1.24  Arithmetic</a:t>
            </a:r>
            <a:endParaRPr lang="en-US" altLang="x-non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620" y="2477985"/>
            <a:ext cx="8389463" cy="642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620" y="3187398"/>
            <a:ext cx="8389463" cy="14189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8620" y="4673614"/>
            <a:ext cx="8389463" cy="99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28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02imageslides_Page_31.png"/>
          <p:cNvPicPr>
            <a:picLocks noGrp="1" noChangeAspect="1"/>
          </p:cNvPicPr>
          <p:nvPr isPhoto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30" r="26408" b="6666"/>
          <a:stretch/>
        </p:blipFill>
        <p:spPr bwMode="auto">
          <a:xfrm>
            <a:off x="2667000" y="86407"/>
            <a:ext cx="6770914" cy="6573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2856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10363200" cy="1066800"/>
          </a:xfrm>
        </p:spPr>
        <p:txBody>
          <a:bodyPr/>
          <a:lstStyle/>
          <a:p>
            <a:r>
              <a:rPr lang="en-US" altLang="x-none" sz="4400" b="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1.1 Introduction</a:t>
            </a:r>
          </a:p>
        </p:txBody>
      </p:sp>
      <p:sp>
        <p:nvSpPr>
          <p:cNvPr id="168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Software</a:t>
            </a:r>
          </a:p>
          <a:p>
            <a:pPr lvl="1"/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Instructions to command computer to perform actions and make decisions</a:t>
            </a:r>
          </a:p>
          <a:p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Hardware</a:t>
            </a:r>
          </a:p>
          <a:p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Standardized version of C++</a:t>
            </a:r>
          </a:p>
          <a:p>
            <a:pPr lvl="1"/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United States</a:t>
            </a:r>
          </a:p>
          <a:p>
            <a:pPr lvl="2"/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American National Standards Institute (ANSI)</a:t>
            </a:r>
          </a:p>
          <a:p>
            <a:pPr lvl="1"/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Worldwide</a:t>
            </a:r>
          </a:p>
          <a:p>
            <a:pPr lvl="2"/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International Organization for Standardization (ISO)</a:t>
            </a:r>
          </a:p>
          <a:p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Structured programming</a:t>
            </a:r>
          </a:p>
          <a:p>
            <a:r>
              <a:rPr lang="en-US" altLang="x-none" dirty="0">
                <a:latin typeface="Calibri" charset="0"/>
                <a:ea typeface="Calibri" charset="0"/>
                <a:cs typeface="Calibri" charset="0"/>
              </a:rPr>
              <a:t>Object-oriented programming</a:t>
            </a:r>
          </a:p>
        </p:txBody>
      </p:sp>
    </p:spTree>
    <p:extLst>
      <p:ext uri="{BB962C8B-B14F-4D97-AF65-F5344CB8AC3E}">
        <p14:creationId xmlns:p14="http://schemas.microsoft.com/office/powerpoint/2010/main" val="192633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10363200" cy="1066800"/>
          </a:xfrm>
        </p:spPr>
        <p:txBody>
          <a:bodyPr/>
          <a:lstStyle/>
          <a:p>
            <a:r>
              <a:rPr lang="en-US" altLang="x-none" dirty="0" smtClean="0"/>
              <a:t>1.2 What </a:t>
            </a:r>
            <a:r>
              <a:rPr lang="en-US" altLang="x-none" dirty="0"/>
              <a:t>is a Computer?</a:t>
            </a:r>
          </a:p>
        </p:txBody>
      </p:sp>
      <p:sp>
        <p:nvSpPr>
          <p:cNvPr id="169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Computer</a:t>
            </a:r>
          </a:p>
          <a:p>
            <a:pPr lvl="1"/>
            <a:r>
              <a:rPr lang="en-US" altLang="x-none"/>
              <a:t>Device capable of performing computations and making logical decisions</a:t>
            </a:r>
          </a:p>
          <a:p>
            <a:r>
              <a:rPr lang="en-US" altLang="x-none"/>
              <a:t>Computer programs</a:t>
            </a:r>
          </a:p>
          <a:p>
            <a:pPr lvl="1"/>
            <a:r>
              <a:rPr lang="en-US" altLang="x-none"/>
              <a:t>Sets of instructions that control computer’s processing of data</a:t>
            </a:r>
          </a:p>
          <a:p>
            <a:r>
              <a:rPr lang="en-US" altLang="x-none"/>
              <a:t>Hardware</a:t>
            </a:r>
          </a:p>
          <a:p>
            <a:pPr lvl="1"/>
            <a:r>
              <a:rPr lang="en-US" altLang="x-none"/>
              <a:t>Various devices comprising computer</a:t>
            </a:r>
          </a:p>
          <a:p>
            <a:pPr lvl="2"/>
            <a:r>
              <a:rPr lang="en-US" altLang="x-none"/>
              <a:t>Keyboard, screen, mouse, disks, memory, CD-ROM, processing units, … </a:t>
            </a:r>
          </a:p>
          <a:p>
            <a:r>
              <a:rPr lang="en-US" altLang="x-none"/>
              <a:t>Software</a:t>
            </a:r>
          </a:p>
          <a:p>
            <a:pPr lvl="1"/>
            <a:r>
              <a:rPr lang="en-US" altLang="x-none"/>
              <a:t>Programs that run on computer</a:t>
            </a:r>
          </a:p>
        </p:txBody>
      </p:sp>
    </p:spTree>
    <p:extLst>
      <p:ext uri="{BB962C8B-B14F-4D97-AF65-F5344CB8AC3E}">
        <p14:creationId xmlns:p14="http://schemas.microsoft.com/office/powerpoint/2010/main" val="46804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10363200" cy="1066800"/>
          </a:xfrm>
        </p:spPr>
        <p:txBody>
          <a:bodyPr/>
          <a:lstStyle/>
          <a:p>
            <a:r>
              <a:rPr lang="en-US" altLang="x-none" sz="4000" dirty="0"/>
              <a:t>1.6 Machine Languages, Assembly Languages, and High-level Languages</a:t>
            </a:r>
          </a:p>
        </p:txBody>
      </p:sp>
      <p:sp>
        <p:nvSpPr>
          <p:cNvPr id="17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33400" indent="-533400">
              <a:lnSpc>
                <a:spcPct val="90000"/>
              </a:lnSpc>
            </a:pPr>
            <a:r>
              <a:rPr lang="en-US" altLang="x-none" dirty="0"/>
              <a:t>Three types of computer languages</a:t>
            </a:r>
          </a:p>
          <a:p>
            <a:pPr marL="876300" lvl="1" indent="-419100">
              <a:lnSpc>
                <a:spcPct val="90000"/>
              </a:lnSpc>
              <a:buFontTx/>
              <a:buAutoNum type="arabicPeriod"/>
            </a:pPr>
            <a:r>
              <a:rPr lang="en-US" altLang="x-none" dirty="0"/>
              <a:t>Machine language</a:t>
            </a:r>
          </a:p>
          <a:p>
            <a:pPr marL="1295400" lvl="2" indent="-381000">
              <a:lnSpc>
                <a:spcPct val="90000"/>
              </a:lnSpc>
            </a:pPr>
            <a:r>
              <a:rPr lang="en-US" altLang="x-none" dirty="0"/>
              <a:t>Only language computer directly understands</a:t>
            </a:r>
          </a:p>
          <a:p>
            <a:pPr marL="1295400" lvl="2" indent="-381000">
              <a:lnSpc>
                <a:spcPct val="90000"/>
              </a:lnSpc>
            </a:pPr>
            <a:r>
              <a:rPr lang="en-US" altLang="x-none" dirty="0"/>
              <a:t>“Natural language” of computer</a:t>
            </a:r>
          </a:p>
          <a:p>
            <a:pPr marL="1295400" lvl="2" indent="-381000">
              <a:lnSpc>
                <a:spcPct val="90000"/>
              </a:lnSpc>
            </a:pPr>
            <a:r>
              <a:rPr lang="en-US" altLang="x-none" dirty="0"/>
              <a:t>Defined by hardware design</a:t>
            </a:r>
          </a:p>
          <a:p>
            <a:pPr marL="1752600" lvl="3" indent="-381000">
              <a:lnSpc>
                <a:spcPct val="90000"/>
              </a:lnSpc>
            </a:pPr>
            <a:r>
              <a:rPr lang="en-US" altLang="x-none" dirty="0"/>
              <a:t>Machine-dependent</a:t>
            </a:r>
          </a:p>
          <a:p>
            <a:pPr marL="1295400" lvl="2" indent="-381000">
              <a:lnSpc>
                <a:spcPct val="90000"/>
              </a:lnSpc>
            </a:pPr>
            <a:r>
              <a:rPr lang="en-US" altLang="x-none" dirty="0"/>
              <a:t>Generally consist of strings of numbers</a:t>
            </a:r>
          </a:p>
          <a:p>
            <a:pPr marL="1752600" lvl="3" indent="-381000">
              <a:lnSpc>
                <a:spcPct val="90000"/>
              </a:lnSpc>
            </a:pPr>
            <a:r>
              <a:rPr lang="en-US" altLang="x-none" dirty="0"/>
              <a:t>Ultimately 0s and 1s</a:t>
            </a:r>
          </a:p>
          <a:p>
            <a:pPr marL="1295400" lvl="2" indent="-381000">
              <a:lnSpc>
                <a:spcPct val="90000"/>
              </a:lnSpc>
            </a:pPr>
            <a:r>
              <a:rPr lang="en-US" altLang="x-none" dirty="0"/>
              <a:t>Instruct computers to perform elementary operations</a:t>
            </a:r>
          </a:p>
          <a:p>
            <a:pPr marL="1752600" lvl="3" indent="-381000">
              <a:lnSpc>
                <a:spcPct val="90000"/>
              </a:lnSpc>
            </a:pPr>
            <a:r>
              <a:rPr lang="en-US" altLang="x-none" dirty="0"/>
              <a:t>One at a time</a:t>
            </a:r>
          </a:p>
          <a:p>
            <a:pPr marL="1295400" lvl="2" indent="-381000">
              <a:lnSpc>
                <a:spcPct val="90000"/>
              </a:lnSpc>
            </a:pPr>
            <a:r>
              <a:rPr lang="en-US" altLang="x-none" dirty="0"/>
              <a:t>Cumbersome for humans</a:t>
            </a:r>
          </a:p>
          <a:p>
            <a:pPr marL="1295400" lvl="2" indent="-381000">
              <a:lnSpc>
                <a:spcPct val="90000"/>
              </a:lnSpc>
            </a:pPr>
            <a:r>
              <a:rPr lang="en-US" altLang="x-none" dirty="0"/>
              <a:t>Example:</a:t>
            </a:r>
          </a:p>
          <a:p>
            <a:pPr marL="1752600" lvl="3" indent="-381000" eaLnBrk="1" hangingPunct="1">
              <a:lnSpc>
                <a:spcPct val="90000"/>
              </a:lnSpc>
              <a:buFontTx/>
              <a:buNone/>
            </a:pPr>
            <a:r>
              <a:rPr lang="en-US" altLang="x-none" b="1" dirty="0">
                <a:latin typeface="Courier New" charset="0"/>
              </a:rPr>
              <a:t>	101001010101001</a:t>
            </a:r>
            <a:br>
              <a:rPr lang="en-US" altLang="x-none" b="1" dirty="0">
                <a:latin typeface="Courier New" charset="0"/>
              </a:rPr>
            </a:br>
            <a:r>
              <a:rPr lang="en-US" altLang="x-none" b="1" dirty="0">
                <a:latin typeface="Courier New" charset="0"/>
              </a:rPr>
              <a:t>010100010000010</a:t>
            </a:r>
            <a:br>
              <a:rPr lang="en-US" altLang="x-none" b="1" dirty="0">
                <a:latin typeface="Courier New" charset="0"/>
              </a:rPr>
            </a:br>
            <a:r>
              <a:rPr lang="en-US" altLang="x-none" b="1" dirty="0">
                <a:latin typeface="Courier New" charset="0"/>
              </a:rPr>
              <a:t>110010001001001</a:t>
            </a:r>
          </a:p>
        </p:txBody>
      </p:sp>
    </p:spTree>
    <p:extLst>
      <p:ext uri="{BB962C8B-B14F-4D97-AF65-F5344CB8AC3E}">
        <p14:creationId xmlns:p14="http://schemas.microsoft.com/office/powerpoint/2010/main" val="71977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33400" indent="-533400"/>
            <a:r>
              <a:rPr lang="en-US" altLang="x-none"/>
              <a:t>Three types of computer languages</a:t>
            </a:r>
          </a:p>
          <a:p>
            <a:pPr marL="876300" lvl="1" indent="-419100">
              <a:buFontTx/>
              <a:buAutoNum type="arabicPeriod" startAt="2"/>
            </a:pPr>
            <a:r>
              <a:rPr lang="en-US" altLang="x-none"/>
              <a:t>Assembly language</a:t>
            </a:r>
          </a:p>
          <a:p>
            <a:pPr marL="1295400" lvl="2" indent="-381000"/>
            <a:r>
              <a:rPr lang="en-US" altLang="x-none"/>
              <a:t>English-like abbreviations representing elementary computer operations </a:t>
            </a:r>
          </a:p>
          <a:p>
            <a:pPr marL="1295400" lvl="2" indent="-381000"/>
            <a:r>
              <a:rPr lang="en-US" altLang="x-none"/>
              <a:t>Clearer to humans</a:t>
            </a:r>
          </a:p>
          <a:p>
            <a:pPr marL="1295400" lvl="2" indent="-381000"/>
            <a:r>
              <a:rPr lang="en-US" altLang="x-none"/>
              <a:t>Incomprehensible to computers</a:t>
            </a:r>
          </a:p>
          <a:p>
            <a:pPr marL="1752600" lvl="3" indent="-381000"/>
            <a:r>
              <a:rPr lang="en-US" altLang="x-none"/>
              <a:t>Translator programs (assemblers)</a:t>
            </a:r>
          </a:p>
          <a:p>
            <a:pPr marL="2209800" lvl="4" indent="-381000"/>
            <a:r>
              <a:rPr lang="en-US" altLang="x-none"/>
              <a:t>Convert to machine language</a:t>
            </a:r>
          </a:p>
          <a:p>
            <a:pPr marL="1295400" lvl="2" indent="-381000"/>
            <a:r>
              <a:rPr lang="en-US" altLang="x-none"/>
              <a:t>Example:</a:t>
            </a:r>
            <a:r>
              <a:rPr lang="en-US" altLang="x-none" b="1">
                <a:latin typeface="Times" charset="0"/>
              </a:rPr>
              <a:t> </a:t>
            </a:r>
          </a:p>
          <a:p>
            <a:pPr marL="1752600" lvl="3" indent="-381000">
              <a:buNone/>
            </a:pPr>
            <a:r>
              <a:rPr lang="en-US" altLang="x-none" b="1">
                <a:latin typeface="Courier New" charset="0"/>
              </a:rPr>
              <a:t>	LOAD	BASEPAY</a:t>
            </a:r>
            <a:br>
              <a:rPr lang="en-US" altLang="x-none" b="1">
                <a:latin typeface="Courier New" charset="0"/>
              </a:rPr>
            </a:br>
            <a:r>
              <a:rPr lang="en-US" altLang="x-none" b="1">
                <a:latin typeface="Courier New" charset="0"/>
              </a:rPr>
              <a:t>ADD 	OVERPAY</a:t>
            </a:r>
            <a:br>
              <a:rPr lang="en-US" altLang="x-none" b="1">
                <a:latin typeface="Courier New" charset="0"/>
              </a:rPr>
            </a:br>
            <a:r>
              <a:rPr lang="en-US" altLang="x-none" b="1">
                <a:latin typeface="Courier New" charset="0"/>
              </a:rPr>
              <a:t>STORE 	GROSSPAY</a:t>
            </a:r>
          </a:p>
          <a:p>
            <a:pPr marL="533400" indent="-533400"/>
            <a:endParaRPr lang="en-US" altLang="x-none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10363200" cy="1066800"/>
          </a:xfrm>
        </p:spPr>
        <p:txBody>
          <a:bodyPr/>
          <a:lstStyle/>
          <a:p>
            <a:r>
              <a:rPr lang="en-US" altLang="x-none" sz="4000" dirty="0"/>
              <a:t>1.6 Machine Languages, Assembly Languages, and High-level Languages</a:t>
            </a:r>
          </a:p>
        </p:txBody>
      </p:sp>
    </p:spTree>
    <p:extLst>
      <p:ext uri="{BB962C8B-B14F-4D97-AF65-F5344CB8AC3E}">
        <p14:creationId xmlns:p14="http://schemas.microsoft.com/office/powerpoint/2010/main" val="54132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33400" indent="-533400"/>
            <a:r>
              <a:rPr lang="en-US" altLang="x-none"/>
              <a:t>Three types of computer languages</a:t>
            </a:r>
          </a:p>
          <a:p>
            <a:pPr marL="876300" lvl="1" indent="-419100">
              <a:buFontTx/>
              <a:buAutoNum type="arabicPeriod" startAt="3"/>
            </a:pPr>
            <a:r>
              <a:rPr lang="en-US" altLang="x-none"/>
              <a:t>High-level languages </a:t>
            </a:r>
          </a:p>
          <a:p>
            <a:pPr marL="1295400" lvl="2" indent="-381000"/>
            <a:r>
              <a:rPr lang="en-US" altLang="x-none"/>
              <a:t>Similar to everyday English, use common mathematical notations</a:t>
            </a:r>
          </a:p>
          <a:p>
            <a:pPr marL="1295400" lvl="2" indent="-381000"/>
            <a:r>
              <a:rPr lang="en-US" altLang="x-none"/>
              <a:t>Single statements accomplish substantial tasks</a:t>
            </a:r>
          </a:p>
          <a:p>
            <a:pPr marL="1752600" lvl="3" indent="-381000"/>
            <a:r>
              <a:rPr lang="en-US" altLang="x-none"/>
              <a:t>Assembly language requires many instructions to accomplish simple tasks</a:t>
            </a:r>
          </a:p>
          <a:p>
            <a:pPr marL="1295400" lvl="2" indent="-381000"/>
            <a:r>
              <a:rPr lang="en-US" altLang="x-none"/>
              <a:t>Translator programs (compilers)</a:t>
            </a:r>
          </a:p>
          <a:p>
            <a:pPr marL="1752600" lvl="3" indent="-381000"/>
            <a:r>
              <a:rPr lang="en-US" altLang="x-none"/>
              <a:t>Convert to machine language</a:t>
            </a:r>
          </a:p>
          <a:p>
            <a:pPr marL="1295400" lvl="2" indent="-381000"/>
            <a:r>
              <a:rPr lang="en-US" altLang="x-none"/>
              <a:t>Interpreter programs</a:t>
            </a:r>
          </a:p>
          <a:p>
            <a:pPr marL="1752600" lvl="3" indent="-381000"/>
            <a:r>
              <a:rPr lang="en-US" altLang="x-none"/>
              <a:t>Directly execute high-level language programs</a:t>
            </a:r>
          </a:p>
          <a:p>
            <a:pPr marL="1295400" lvl="2" indent="-381000"/>
            <a:r>
              <a:rPr lang="en-US" altLang="x-none"/>
              <a:t>Example:</a:t>
            </a:r>
          </a:p>
          <a:p>
            <a:pPr marL="1752600" lvl="3" indent="-381000">
              <a:buNone/>
            </a:pPr>
            <a:r>
              <a:rPr lang="en-US" altLang="x-none" b="1">
                <a:latin typeface="Courier New" charset="0"/>
              </a:rPr>
              <a:t>	grossPay = basePay + overTimePay</a:t>
            </a:r>
            <a:endParaRPr lang="en-US" altLang="x-none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10363200" cy="1066800"/>
          </a:xfrm>
        </p:spPr>
        <p:txBody>
          <a:bodyPr/>
          <a:lstStyle/>
          <a:p>
            <a:r>
              <a:rPr lang="en-US" altLang="x-none" sz="4000" dirty="0"/>
              <a:t>1.6 Machine Languages, Assembly Languages, and High-level Languages</a:t>
            </a:r>
          </a:p>
        </p:txBody>
      </p:sp>
    </p:spTree>
    <p:extLst>
      <p:ext uri="{BB962C8B-B14F-4D97-AF65-F5344CB8AC3E}">
        <p14:creationId xmlns:p14="http://schemas.microsoft.com/office/powerpoint/2010/main" val="1361068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76200"/>
            <a:ext cx="10363200" cy="1066800"/>
          </a:xfrm>
        </p:spPr>
        <p:txBody>
          <a:bodyPr/>
          <a:lstStyle/>
          <a:p>
            <a:r>
              <a:rPr lang="en-US" altLang="x-none"/>
              <a:t>1.14 Basics of a Typical C++ Environment</a:t>
            </a:r>
          </a:p>
        </p:txBody>
      </p:sp>
      <p:sp>
        <p:nvSpPr>
          <p:cNvPr id="182275" name="Text Box 3"/>
          <p:cNvSpPr txBox="1">
            <a:spLocks noChangeArrowheads="1"/>
          </p:cNvSpPr>
          <p:nvPr/>
        </p:nvSpPr>
        <p:spPr bwMode="auto">
          <a:xfrm>
            <a:off x="577184" y="1143001"/>
            <a:ext cx="3825153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914400" indent="-457200"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371600" indent="-457200"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828800" indent="-457200"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286000" indent="-457200" algn="l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Phases of C++ Programs:</a:t>
            </a:r>
          </a:p>
          <a:p>
            <a:pPr lvl="1" eaLnBrk="0" fontAlgn="base" hangingPunct="0">
              <a:spcBef>
                <a:spcPct val="50000"/>
              </a:spcBef>
              <a:spcAft>
                <a:spcPct val="0"/>
              </a:spcAft>
              <a:buFontTx/>
              <a:buAutoNum type="arabicPeriod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Edit</a:t>
            </a:r>
          </a:p>
          <a:p>
            <a:pPr lvl="1" eaLnBrk="0" fontAlgn="base" hangingPunct="0">
              <a:spcBef>
                <a:spcPct val="50000"/>
              </a:spcBef>
              <a:spcAft>
                <a:spcPct val="0"/>
              </a:spcAft>
              <a:buFontTx/>
              <a:buAutoNum type="arabicPeriod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Preprocess</a:t>
            </a:r>
          </a:p>
          <a:p>
            <a:pPr lvl="1" eaLnBrk="0" fontAlgn="base" hangingPunct="0">
              <a:spcBef>
                <a:spcPct val="50000"/>
              </a:spcBef>
              <a:spcAft>
                <a:spcPct val="0"/>
              </a:spcAft>
              <a:buFontTx/>
              <a:buAutoNum type="arabicPeriod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Compile</a:t>
            </a:r>
          </a:p>
          <a:p>
            <a:pPr lvl="1" eaLnBrk="0" fontAlgn="base" hangingPunct="0">
              <a:spcBef>
                <a:spcPct val="50000"/>
              </a:spcBef>
              <a:spcAft>
                <a:spcPct val="0"/>
              </a:spcAft>
              <a:buFontTx/>
              <a:buAutoNum type="arabicPeriod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Link</a:t>
            </a:r>
          </a:p>
          <a:p>
            <a:pPr lvl="1" eaLnBrk="0" fontAlgn="base" hangingPunct="0">
              <a:spcBef>
                <a:spcPct val="50000"/>
              </a:spcBef>
              <a:spcAft>
                <a:spcPct val="0"/>
              </a:spcAft>
              <a:buFontTx/>
              <a:buAutoNum type="arabicPeriod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Load</a:t>
            </a:r>
          </a:p>
          <a:p>
            <a:pPr lvl="1" eaLnBrk="0" fontAlgn="base" hangingPunct="0">
              <a:spcBef>
                <a:spcPct val="50000"/>
              </a:spcBef>
              <a:spcAft>
                <a:spcPct val="0"/>
              </a:spcAft>
              <a:buFontTx/>
              <a:buAutoNum type="arabicPeriod"/>
            </a:pPr>
            <a:r>
              <a:rPr lang="en-US" altLang="x-none" sz="28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Execute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3060" y="1006442"/>
            <a:ext cx="4219899" cy="552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68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Rectangle 2"/>
          <p:cNvSpPr>
            <a:spLocks noGrp="1" noChangeArrowheads="1"/>
          </p:cNvSpPr>
          <p:nvPr>
            <p:ph type="title"/>
          </p:nvPr>
        </p:nvSpPr>
        <p:spPr>
          <a:xfrm>
            <a:off x="782425" y="76200"/>
            <a:ext cx="10831397" cy="1066800"/>
          </a:xfrm>
        </p:spPr>
        <p:txBody>
          <a:bodyPr/>
          <a:lstStyle/>
          <a:p>
            <a:r>
              <a:rPr lang="en-US" altLang="x-none" dirty="0"/>
              <a:t>1.21 A Simple </a:t>
            </a:r>
            <a:r>
              <a:rPr lang="en-US" altLang="x-none" smtClean="0"/>
              <a:t>Program: Printing </a:t>
            </a:r>
            <a:r>
              <a:rPr lang="en-US" altLang="x-none" dirty="0"/>
              <a:t>a Line of Text</a:t>
            </a:r>
          </a:p>
        </p:txBody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Comments</a:t>
            </a:r>
          </a:p>
          <a:p>
            <a:pPr lvl="1"/>
            <a:r>
              <a:rPr lang="en-US" altLang="x-none" dirty="0"/>
              <a:t>Document programs</a:t>
            </a:r>
          </a:p>
          <a:p>
            <a:pPr lvl="1"/>
            <a:r>
              <a:rPr lang="en-US" altLang="x-none" dirty="0"/>
              <a:t>Improve program readability</a:t>
            </a:r>
          </a:p>
          <a:p>
            <a:pPr lvl="1"/>
            <a:r>
              <a:rPr lang="en-US" altLang="x-none" dirty="0"/>
              <a:t>Ignored by compiler</a:t>
            </a:r>
          </a:p>
          <a:p>
            <a:pPr lvl="1"/>
            <a:r>
              <a:rPr lang="en-US" altLang="x-none" dirty="0"/>
              <a:t>Single-line comment</a:t>
            </a:r>
          </a:p>
          <a:p>
            <a:pPr lvl="2"/>
            <a:r>
              <a:rPr lang="en-US" altLang="x-none" dirty="0"/>
              <a:t>Begin with </a:t>
            </a:r>
            <a:r>
              <a:rPr lang="en-US" altLang="x-none" b="1" dirty="0">
                <a:latin typeface="Courier New" charset="0"/>
              </a:rPr>
              <a:t>//</a:t>
            </a:r>
          </a:p>
          <a:p>
            <a:r>
              <a:rPr lang="en-US" altLang="x-none" dirty="0"/>
              <a:t>Preprocessor directives</a:t>
            </a:r>
          </a:p>
          <a:p>
            <a:pPr lvl="1"/>
            <a:r>
              <a:rPr lang="en-US" altLang="x-none" dirty="0"/>
              <a:t>Processed by preprocessor before compiling</a:t>
            </a:r>
          </a:p>
          <a:p>
            <a:pPr lvl="1"/>
            <a:r>
              <a:rPr lang="en-US" altLang="x-none" dirty="0"/>
              <a:t>Begin with </a:t>
            </a:r>
            <a:r>
              <a:rPr lang="en-US" altLang="x-none" b="1" dirty="0">
                <a:latin typeface="Courier New" charset="0"/>
              </a:rPr>
              <a:t>#</a:t>
            </a:r>
          </a:p>
          <a:p>
            <a:pPr lvl="1">
              <a:buFontTx/>
              <a:buNone/>
            </a:pP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263248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pt_template_07-25-2002">
  <a:themeElements>
    <a:clrScheme name="">
      <a:dk1>
        <a:srgbClr val="000000"/>
      </a:dk1>
      <a:lt1>
        <a:srgbClr val="FFFFFF"/>
      </a:lt1>
      <a:dk2>
        <a:srgbClr val="000000"/>
      </a:dk2>
      <a:lt2>
        <a:srgbClr val="FF0000"/>
      </a:lt2>
      <a:accent1>
        <a:srgbClr val="0099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CAFF"/>
      </a:accent5>
      <a:accent6>
        <a:srgbClr val="2D2DB9"/>
      </a:accent6>
      <a:hlink>
        <a:srgbClr val="0000FF"/>
      </a:hlink>
      <a:folHlink>
        <a:srgbClr val="B2B2B2"/>
      </a:folHlink>
    </a:clrScheme>
    <a:fontScheme name="ppt_template_07-25-2002">
      <a:majorFont>
        <a:latin typeface="AvantGarde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altLang="x-none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  <a:ea typeface="Times New Roman" charset="0"/>
            <a:cs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altLang="x-none" sz="16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  <a:ea typeface="Times New Roman" charset="0"/>
            <a:cs typeface="Times New Roman" charset="0"/>
          </a:defRPr>
        </a:defPPr>
      </a:lstStyle>
    </a:lnDef>
  </a:objectDefaults>
  <a:extraClrSchemeLst>
    <a:extraClrScheme>
      <a:clrScheme name="ppt_template_07-25-2002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_template_07-25-2002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template_07-25-2002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template_07-25-2002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template_07-25-2002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template_07-25-2002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_template_07-25-2002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000000"/>
    </a:dk2>
    <a:lt2>
      <a:srgbClr val="008000"/>
    </a:lt2>
    <a:accent1>
      <a:srgbClr val="FFE699"/>
    </a:accent1>
    <a:accent2>
      <a:srgbClr val="FF0000"/>
    </a:accent2>
    <a:accent3>
      <a:srgbClr val="FFFFFF"/>
    </a:accent3>
    <a:accent4>
      <a:srgbClr val="000000"/>
    </a:accent4>
    <a:accent5>
      <a:srgbClr val="FFF0CA"/>
    </a:accent5>
    <a:accent6>
      <a:srgbClr val="E70000"/>
    </a:accent6>
    <a:hlink>
      <a:srgbClr val="CCCCFF"/>
    </a:hlink>
    <a:folHlink>
      <a:srgbClr val="99CC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9020</TotalTime>
  <Words>1361</Words>
  <Application>Microsoft Macintosh PowerPoint</Application>
  <PresentationFormat>Widescreen</PresentationFormat>
  <Paragraphs>250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AvantGarde</vt:lpstr>
      <vt:lpstr>Calibri Light</vt:lpstr>
      <vt:lpstr>Courier New</vt:lpstr>
      <vt:lpstr>Helvetica</vt:lpstr>
      <vt:lpstr>Times</vt:lpstr>
      <vt:lpstr>Arial</vt:lpstr>
      <vt:lpstr>Calibri</vt:lpstr>
      <vt:lpstr>Courier</vt:lpstr>
      <vt:lpstr>Times New Roman</vt:lpstr>
      <vt:lpstr>Office Theme</vt:lpstr>
      <vt:lpstr>ppt_template_07-25-2002</vt:lpstr>
      <vt:lpstr>CPE 150: Introduction to Programming</vt:lpstr>
      <vt:lpstr>PowerPoint Presentation</vt:lpstr>
      <vt:lpstr>1.1 Introduction</vt:lpstr>
      <vt:lpstr>1.2 What is a Computer?</vt:lpstr>
      <vt:lpstr>1.6 Machine Languages, Assembly Languages, and High-level Languages</vt:lpstr>
      <vt:lpstr>1.6 Machine Languages, Assembly Languages, and High-level Languages</vt:lpstr>
      <vt:lpstr>1.6 Machine Languages, Assembly Languages, and High-level Languages</vt:lpstr>
      <vt:lpstr>1.14 Basics of a Typical C++ Environment</vt:lpstr>
      <vt:lpstr>1.21 A Simple Program: Printing a Line of Text</vt:lpstr>
      <vt:lpstr>PowerPoint Presentation</vt:lpstr>
      <vt:lpstr>1.21 A Simple Program: Printing a Line of Text</vt:lpstr>
      <vt:lpstr>1.21 A Simple Program: Printing a Line of Text</vt:lpstr>
      <vt:lpstr>PowerPoint Presentation</vt:lpstr>
      <vt:lpstr>PowerPoint Presentation</vt:lpstr>
      <vt:lpstr>1.22 Another Simple Program: Adding Two Integers </vt:lpstr>
      <vt:lpstr>1.22 Another Simple Program: Adding Two Integers </vt:lpstr>
      <vt:lpstr>PowerPoint Presentation</vt:lpstr>
      <vt:lpstr>1.22 Another Simple Program: Adding Two Integers </vt:lpstr>
      <vt:lpstr>PowerPoint Presentation</vt:lpstr>
      <vt:lpstr>1.23 Memory Concepts</vt:lpstr>
      <vt:lpstr>1.23 Memory Concepts</vt:lpstr>
      <vt:lpstr>1.24      Arithmetic</vt:lpstr>
      <vt:lpstr>1.24  Arithmetic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CPRE 201 Introduction to C++</dc:title>
  <dc:creator>Tamrawi, Ahmed</dc:creator>
  <cp:lastModifiedBy>Tamrawi, Ahmed</cp:lastModifiedBy>
  <cp:revision>461</cp:revision>
  <cp:lastPrinted>2017-02-07T13:12:50Z</cp:lastPrinted>
  <dcterms:created xsi:type="dcterms:W3CDTF">2016-12-01T16:36:07Z</dcterms:created>
  <dcterms:modified xsi:type="dcterms:W3CDTF">2017-06-22T10:26:00Z</dcterms:modified>
</cp:coreProperties>
</file>